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3.xml" ContentType="application/vnd.openxmlformats-officedocument.theme+xml"/>
  <Override PartName="/ppt/tags/tag46.xml" ContentType="application/vnd.openxmlformats-officedocument.presentationml.tags+xml"/>
  <Override PartName="/ppt/notesSlides/notesSlide1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19" r:id="rId5"/>
  </p:sldMasterIdLst>
  <p:notesMasterIdLst>
    <p:notesMasterId r:id="rId18"/>
  </p:notesMasterIdLst>
  <p:sldIdLst>
    <p:sldId id="625" r:id="rId6"/>
    <p:sldId id="647" r:id="rId7"/>
    <p:sldId id="653" r:id="rId8"/>
    <p:sldId id="652" r:id="rId9"/>
    <p:sldId id="649" r:id="rId10"/>
    <p:sldId id="655" r:id="rId11"/>
    <p:sldId id="658" r:id="rId12"/>
    <p:sldId id="651" r:id="rId13"/>
    <p:sldId id="654" r:id="rId14"/>
    <p:sldId id="656" r:id="rId15"/>
    <p:sldId id="657" r:id="rId16"/>
    <p:sldId id="648" r:id="rId17"/>
  </p:sldIdLst>
  <p:sldSz cx="11522075" cy="6484938"/>
  <p:notesSz cx="6819900" cy="9918700"/>
  <p:custDataLst>
    <p:tags r:id="rId1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C94B333-B998-4B26-AC36-31AE9073BC46}">
          <p14:sldIdLst>
            <p14:sldId id="625"/>
            <p14:sldId id="647"/>
            <p14:sldId id="653"/>
            <p14:sldId id="652"/>
            <p14:sldId id="649"/>
            <p14:sldId id="655"/>
            <p14:sldId id="658"/>
            <p14:sldId id="651"/>
            <p14:sldId id="654"/>
            <p14:sldId id="656"/>
            <p14:sldId id="657"/>
            <p14:sldId id="64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8" userDrawn="1">
          <p15:clr>
            <a:srgbClr val="A4A3A4"/>
          </p15:clr>
        </p15:guide>
        <p15:guide id="2" pos="182" userDrawn="1">
          <p15:clr>
            <a:srgbClr val="A4A3A4"/>
          </p15:clr>
        </p15:guide>
        <p15:guide id="3" pos="1837" userDrawn="1">
          <p15:clr>
            <a:srgbClr val="A4A3A4"/>
          </p15:clr>
        </p15:guide>
        <p15:guide id="4" pos="1928" userDrawn="1">
          <p15:clr>
            <a:srgbClr val="A4A3A4"/>
          </p15:clr>
        </p15:guide>
        <p15:guide id="5" pos="3584" userDrawn="1">
          <p15:clr>
            <a:srgbClr val="A4A3A4"/>
          </p15:clr>
        </p15:guide>
        <p15:guide id="6" pos="3674" userDrawn="1">
          <p15:clr>
            <a:srgbClr val="A4A3A4"/>
          </p15:clr>
        </p15:guide>
        <p15:guide id="7" pos="5421" userDrawn="1">
          <p15:clr>
            <a:srgbClr val="A4A3A4"/>
          </p15:clr>
        </p15:guide>
        <p15:guide id="8" pos="7076" userDrawn="1">
          <p15:clr>
            <a:srgbClr val="A4A3A4"/>
          </p15:clr>
        </p15:guide>
        <p15:guide id="9" orient="horz" pos="319" userDrawn="1">
          <p15:clr>
            <a:srgbClr val="A4A3A4"/>
          </p15:clr>
        </p15:guide>
        <p15:guide id="10" orient="horz" pos="750" userDrawn="1">
          <p15:clr>
            <a:srgbClr val="A4A3A4"/>
          </p15:clr>
        </p15:guide>
        <p15:guide id="11" orient="horz" pos="1013" userDrawn="1">
          <p15:clr>
            <a:srgbClr val="A4A3A4"/>
          </p15:clr>
        </p15:guide>
        <p15:guide id="12" orient="horz" pos="3675" userDrawn="1">
          <p15:clr>
            <a:srgbClr val="A4A3A4"/>
          </p15:clr>
        </p15:guide>
        <p15:guide id="13" orient="horz" pos="3812" userDrawn="1">
          <p15:clr>
            <a:srgbClr val="A4A3A4"/>
          </p15:clr>
        </p15:guide>
        <p15:guide id="14" orient="horz" pos="3962" userDrawn="1">
          <p15:clr>
            <a:srgbClr val="A4A3A4"/>
          </p15:clr>
        </p15:guide>
        <p15:guide id="15" pos="53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0000"/>
    <a:srgbClr val="65C8C0"/>
    <a:srgbClr val="FFFFFF"/>
    <a:srgbClr val="FF9900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0" autoAdjust="0"/>
    <p:restoredTop sz="94552" autoAdjust="0"/>
  </p:normalViewPr>
  <p:slideViewPr>
    <p:cSldViewPr snapToGrid="0" snapToObjects="1">
      <p:cViewPr>
        <p:scale>
          <a:sx n="80" d="100"/>
          <a:sy n="80" d="100"/>
        </p:scale>
        <p:origin x="797" y="202"/>
      </p:cViewPr>
      <p:guideLst>
        <p:guide orient="horz" pos="228"/>
        <p:guide pos="182"/>
        <p:guide pos="1837"/>
        <p:guide pos="1928"/>
        <p:guide pos="3584"/>
        <p:guide pos="3674"/>
        <p:guide pos="5421"/>
        <p:guide pos="7076"/>
        <p:guide orient="horz" pos="319"/>
        <p:guide orient="horz" pos="750"/>
        <p:guide orient="horz" pos="1013"/>
        <p:guide orient="horz" pos="3675"/>
        <p:guide orient="horz" pos="3812"/>
        <p:guide orient="horz" pos="3962"/>
        <p:guide pos="53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63033" y="1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7C1C0-7CF7-4E43-8415-72BC7E37BCB3}" type="datetimeFigureOut">
              <a:rPr lang="en-US" smtClean="0"/>
              <a:pPr/>
              <a:t>3/9/2019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6363" y="744538"/>
            <a:ext cx="6607175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990" y="4711384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 smtClean="0"/>
              <a:t>Textmasterformat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63033" y="9421045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17DD0-38E7-46ED-A2FE-994A5C24976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3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817DD0-38E7-46ED-A2FE-994A5C2497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618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.bin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jp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9.bin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0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1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2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3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08381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7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hteck 15"/>
          <p:cNvSpPr/>
          <p:nvPr userDrawn="1"/>
        </p:nvSpPr>
        <p:spPr>
          <a:xfrm>
            <a:off x="-29498" y="3175"/>
            <a:ext cx="11544873" cy="6481763"/>
          </a:xfrm>
          <a:prstGeom prst="rect">
            <a:avLst/>
          </a:prstGeom>
          <a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9860"/>
            </a:stretch>
          </a:blipFill>
          <a:ln w="9525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91" eaLnBrk="1"/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echteck 42"/>
          <p:cNvSpPr/>
          <p:nvPr userDrawn="1"/>
        </p:nvSpPr>
        <p:spPr>
          <a:xfrm>
            <a:off x="-29498" y="4444"/>
            <a:ext cx="11544873" cy="648049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pic>
        <p:nvPicPr>
          <p:cNvPr id="44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1" b="23121"/>
          <a:stretch/>
        </p:blipFill>
        <p:spPr>
          <a:xfrm>
            <a:off x="3457711" y="1700699"/>
            <a:ext cx="8831242" cy="3098141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712682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711758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0641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IIo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38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2" y="1609200"/>
            <a:ext cx="4457724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6800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238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Co-Inno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62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457724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6800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73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981772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5417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PT</a:t>
            </a:r>
            <a:endParaRPr lang="en-US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9" y="1609725"/>
            <a:ext cx="10945150" cy="414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000" y="28139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05050" y="5962650"/>
            <a:ext cx="8401050" cy="266700"/>
          </a:xfrm>
        </p:spPr>
        <p:txBody>
          <a:bodyPr anchor="ctr"/>
          <a:lstStyle>
            <a:lvl1pPr>
              <a:defRPr sz="1050"/>
            </a:lvl1pPr>
          </a:lstStyle>
          <a:p>
            <a:pPr lvl="0"/>
            <a:r>
              <a:rPr lang="en-US" dirty="0" err="1" smtClean="0"/>
              <a:t>Fußzeile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29134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8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7" y="1609725"/>
            <a:ext cx="5400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Inhaltsplatzhalter 19"/>
          <p:cNvSpPr>
            <a:spLocks noGrp="1"/>
          </p:cNvSpPr>
          <p:nvPr>
            <p:ph sz="quarter" idx="15" hasCustomPrompt="1"/>
          </p:nvPr>
        </p:nvSpPr>
        <p:spPr>
          <a:xfrm>
            <a:off x="5833149" y="1609725"/>
            <a:ext cx="5400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391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9" y="1609725"/>
            <a:ext cx="35496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4" hasCustomPrompt="1"/>
          </p:nvPr>
        </p:nvSpPr>
        <p:spPr>
          <a:xfrm>
            <a:off x="3981600" y="1609725"/>
            <a:ext cx="35496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5" hasCustomPrompt="1"/>
          </p:nvPr>
        </p:nvSpPr>
        <p:spPr>
          <a:xfrm>
            <a:off x="7683549" y="1609725"/>
            <a:ext cx="35496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49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Inhaltsplatzhalter 19"/>
          <p:cNvSpPr>
            <a:spLocks noGrp="1"/>
          </p:cNvSpPr>
          <p:nvPr>
            <p:ph sz="quarter" idx="14" hasCustomPrompt="1"/>
          </p:nvPr>
        </p:nvSpPr>
        <p:spPr>
          <a:xfrm>
            <a:off x="306839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Inhaltsplatzhalter 19"/>
          <p:cNvSpPr>
            <a:spLocks noGrp="1"/>
          </p:cNvSpPr>
          <p:nvPr>
            <p:ph sz="quarter" idx="15" hasCustomPrompt="1"/>
          </p:nvPr>
        </p:nvSpPr>
        <p:spPr>
          <a:xfrm>
            <a:off x="584879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Inhaltsplatzhalter 19"/>
          <p:cNvSpPr>
            <a:spLocks noGrp="1"/>
          </p:cNvSpPr>
          <p:nvPr>
            <p:ph sz="quarter" idx="16" hasCustomPrompt="1"/>
          </p:nvPr>
        </p:nvSpPr>
        <p:spPr>
          <a:xfrm>
            <a:off x="860514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1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1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6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z="1100" b="0" dirty="0" smtClean="0"/>
              <a:t>Headline</a:t>
            </a:r>
            <a:endParaRPr lang="en-US" b="0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010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25966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7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6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z="1100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0370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83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6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z="1100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5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8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8287655" y="1"/>
            <a:ext cx="3240000" cy="6484937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575656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576581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8574993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298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46714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4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1609200"/>
            <a:ext cx="10945150" cy="22176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sz="4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 Arial Bold</a:t>
            </a:r>
            <a:br>
              <a:rPr lang="en-US" dirty="0" smtClean="0"/>
            </a:br>
            <a:r>
              <a:rPr lang="en-US" dirty="0" smtClean="0"/>
              <a:t>Maximum 3 lines</a:t>
            </a:r>
            <a:br>
              <a:rPr lang="en-US" dirty="0" smtClean="0"/>
            </a:br>
            <a:r>
              <a:rPr lang="en-US" dirty="0" smtClean="0"/>
              <a:t>48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4258800"/>
            <a:ext cx="10945150" cy="3840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Subheading Arial Regular, 24 </a:t>
            </a:r>
            <a:r>
              <a:rPr lang="en-US" dirty="0" err="1" smtClean="0"/>
              <a:t>pt</a:t>
            </a:r>
            <a:endParaRPr lang="en-US" dirty="0"/>
          </a:p>
        </p:txBody>
      </p:sp>
      <p:grpSp>
        <p:nvGrpSpPr>
          <p:cNvPr id="114" name="Gruppieren 113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5" name="Gruppieren 114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42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uppieren 115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5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uppieren 116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7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uppieren 117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9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47159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07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84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 With Headline And A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414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067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23664" y="388482"/>
            <a:ext cx="10487449" cy="10147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664" y="891209"/>
            <a:ext cx="10487249" cy="512019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5783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4938"/>
          </a:xfrm>
          <a:prstGeom prst="rect">
            <a:avLst/>
          </a:prstGeom>
          <a:solidFill>
            <a:srgbClr val="262626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86418" tIns="43209" rIns="86418" bIns="4320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1209"/>
            <a:ext cx="10522764" cy="512019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A6A6A6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87949" y="1403228"/>
            <a:ext cx="10522964" cy="4084289"/>
          </a:xfrm>
          <a:noFill/>
        </p:spPr>
        <p:txBody>
          <a:bodyPr/>
          <a:lstStyle>
            <a:lvl1pPr>
              <a:defRPr sz="2079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67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Rechteck 15"/>
          <p:cNvSpPr/>
          <p:nvPr userDrawn="1"/>
        </p:nvSpPr>
        <p:spPr>
          <a:xfrm>
            <a:off x="-29498" y="3175"/>
            <a:ext cx="11544873" cy="6481763"/>
          </a:xfrm>
          <a:prstGeom prst="rect">
            <a:avLst/>
          </a:prstGeom>
          <a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9860"/>
            </a:stretch>
          </a:blipFill>
          <a:ln w="9525">
            <a:noFill/>
            <a:prstDash val="solid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891" eaLnBrk="1"/>
            <a:endParaRPr lang="en-US" sz="1799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Rechteck 42"/>
          <p:cNvSpPr/>
          <p:nvPr userDrawn="1"/>
        </p:nvSpPr>
        <p:spPr>
          <a:xfrm>
            <a:off x="-29498" y="4444"/>
            <a:ext cx="11544873" cy="648049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pic>
        <p:nvPicPr>
          <p:cNvPr id="44" name="Picture 2"/>
          <p:cNvPicPr>
            <a:picLocks noChangeAspect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1" b="23121"/>
          <a:stretch/>
        </p:blipFill>
        <p:spPr>
          <a:xfrm>
            <a:off x="3457711" y="1700699"/>
            <a:ext cx="8831242" cy="3098141"/>
          </a:xfrm>
          <a:prstGeom prst="rect">
            <a:avLst/>
          </a:prstGeom>
        </p:spPr>
      </p:pic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712682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711758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19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3" name="Objek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1609200"/>
            <a:ext cx="10945150" cy="22176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sz="4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 Arial Bold</a:t>
            </a:r>
            <a:br>
              <a:rPr lang="en-US" dirty="0" smtClean="0"/>
            </a:br>
            <a:r>
              <a:rPr lang="en-US" dirty="0" smtClean="0"/>
              <a:t>Maximum 3 lines</a:t>
            </a:r>
            <a:br>
              <a:rPr lang="en-US" dirty="0" smtClean="0"/>
            </a:br>
            <a:r>
              <a:rPr lang="en-US" dirty="0" smtClean="0"/>
              <a:t>48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4258800"/>
            <a:ext cx="10945150" cy="3840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Subheading Arial Regular, 24 </a:t>
            </a:r>
            <a:r>
              <a:rPr lang="en-US" dirty="0" err="1" smtClean="0"/>
              <a:t>pt</a:t>
            </a:r>
            <a:endParaRPr lang="en-US" dirty="0"/>
          </a:p>
        </p:txBody>
      </p:sp>
      <p:grpSp>
        <p:nvGrpSpPr>
          <p:cNvPr id="114" name="Gruppieren 113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5" name="Gruppieren 114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42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uppieren 115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5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uppieren 116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7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uppieren 117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9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52205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parent Layer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15" name="think-cell Folie" r:id="rId5" imgW="471" imgH="472" progId="TCLayout.ActiveDocument.1">
                  <p:embed/>
                </p:oleObj>
              </mc:Choice>
              <mc:Fallback>
                <p:oleObj name="think-cell Folie" r:id="rId5" imgW="471" imgH="47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6705599" y="0"/>
            <a:ext cx="4816475" cy="648493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91130" y="458913"/>
            <a:ext cx="4418910" cy="1197609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6891130" y="54643"/>
            <a:ext cx="4418910" cy="335550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91338" y="1814514"/>
            <a:ext cx="4418012" cy="39331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461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39" name="think-cell Folie" r:id="rId5" imgW="471" imgH="472" progId="TCLayout.ActiveDocument.1">
                  <p:embed/>
                </p:oleObj>
              </mc:Choice>
              <mc:Fallback>
                <p:oleObj name="think-cell Folie" r:id="rId5" imgW="471" imgH="47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-4" y="0"/>
            <a:ext cx="4816475" cy="648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85527" y="458913"/>
            <a:ext cx="4418910" cy="1197609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85527" y="54643"/>
            <a:ext cx="4418910" cy="335550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5735" y="1814514"/>
            <a:ext cx="4418012" cy="39331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1689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parent Layer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3" name="think-cell Folie" r:id="rId5" imgW="471" imgH="472" progId="TCLayout.ActiveDocument.1">
                  <p:embed/>
                </p:oleObj>
              </mc:Choice>
              <mc:Fallback>
                <p:oleObj name="think-cell Folie" r:id="rId5" imgW="471" imgH="47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-4" y="0"/>
            <a:ext cx="4816475" cy="648493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85527" y="458913"/>
            <a:ext cx="4418910" cy="1197609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85527" y="54643"/>
            <a:ext cx="4418910" cy="335550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5735" y="1814514"/>
            <a:ext cx="4418012" cy="39331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4322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parent Layer Lar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78848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9" name="think-cell Folie" r:id="rId5" imgW="471" imgH="472" progId="TCLayout.ActiveDocument.1">
                  <p:embed/>
                </p:oleObj>
              </mc:Choice>
              <mc:Fallback>
                <p:oleObj name="think-cell Folie" r:id="rId5" imgW="471" imgH="4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6705599" y="0"/>
            <a:ext cx="4816475" cy="648493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91130" y="458913"/>
            <a:ext cx="4418910" cy="1197609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6891130" y="54643"/>
            <a:ext cx="4418910" cy="335550"/>
          </a:xfrm>
        </p:spPr>
        <p:txBody>
          <a:bodyPr l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891338" y="1814514"/>
            <a:ext cx="4418012" cy="39331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79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Size Ima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1609200"/>
            <a:ext cx="10945150" cy="22176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 Arial Bold</a:t>
            </a:r>
            <a:br>
              <a:rPr lang="en-US" dirty="0" smtClean="0"/>
            </a:br>
            <a:r>
              <a:rPr lang="en-US" dirty="0" smtClean="0"/>
              <a:t>Maximum 3 lines</a:t>
            </a:r>
            <a:br>
              <a:rPr lang="en-US" dirty="0" smtClean="0"/>
            </a:br>
            <a:r>
              <a:rPr lang="en-US" dirty="0" smtClean="0"/>
              <a:t>48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4258800"/>
            <a:ext cx="10945150" cy="3840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Subheading Arial Regular, 24 </a:t>
            </a:r>
            <a:r>
              <a:rPr lang="en-US" dirty="0" err="1" smtClean="0"/>
              <a:t>pt</a:t>
            </a:r>
            <a:endParaRPr lang="en-US" dirty="0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2" name="Gruppieren 111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9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2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ieren 113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4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uppieren 114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6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931712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Detecon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187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712682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711758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44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DataI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1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457724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6800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24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CyberSec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5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tx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458170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7246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0250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IIo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59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2" y="1609200"/>
            <a:ext cx="4457724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6800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35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Co-Inno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3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457724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6800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638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2" name="Objekt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5417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PT</a:t>
            </a:r>
            <a:endParaRPr lang="en-US" dirty="0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9" y="1609725"/>
            <a:ext cx="10945150" cy="4140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000" y="28139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305050" y="5962650"/>
            <a:ext cx="8401050" cy="266700"/>
          </a:xfrm>
        </p:spPr>
        <p:txBody>
          <a:bodyPr anchor="ctr"/>
          <a:lstStyle>
            <a:lvl1pPr>
              <a:defRPr sz="1050"/>
            </a:lvl1pPr>
          </a:lstStyle>
          <a:p>
            <a:pPr lvl="0"/>
            <a:r>
              <a:rPr lang="en-US" dirty="0" err="1" smtClean="0"/>
              <a:t>Fußzeile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563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8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7" y="1609725"/>
            <a:ext cx="5400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Inhaltsplatzhalter 19"/>
          <p:cNvSpPr>
            <a:spLocks noGrp="1"/>
          </p:cNvSpPr>
          <p:nvPr>
            <p:ph sz="quarter" idx="15" hasCustomPrompt="1"/>
          </p:nvPr>
        </p:nvSpPr>
        <p:spPr>
          <a:xfrm>
            <a:off x="5833149" y="1609725"/>
            <a:ext cx="5400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8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9" y="1609725"/>
            <a:ext cx="35496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Inhaltsplatzhalter 19"/>
          <p:cNvSpPr>
            <a:spLocks noGrp="1"/>
          </p:cNvSpPr>
          <p:nvPr>
            <p:ph sz="quarter" idx="14" hasCustomPrompt="1"/>
          </p:nvPr>
        </p:nvSpPr>
        <p:spPr>
          <a:xfrm>
            <a:off x="3981600" y="1609725"/>
            <a:ext cx="35496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7" name="Inhaltsplatzhalter 19"/>
          <p:cNvSpPr>
            <a:spLocks noGrp="1"/>
          </p:cNvSpPr>
          <p:nvPr>
            <p:ph sz="quarter" idx="15" hasCustomPrompt="1"/>
          </p:nvPr>
        </p:nvSpPr>
        <p:spPr>
          <a:xfrm>
            <a:off x="7683549" y="1609725"/>
            <a:ext cx="35496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75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Inhaltsplatzhalter 19"/>
          <p:cNvSpPr>
            <a:spLocks noGrp="1"/>
          </p:cNvSpPr>
          <p:nvPr>
            <p:ph sz="quarter" idx="13" hasCustomPrompt="1"/>
          </p:nvPr>
        </p:nvSpPr>
        <p:spPr>
          <a:xfrm>
            <a:off x="28799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Inhaltsplatzhalter 19"/>
          <p:cNvSpPr>
            <a:spLocks noGrp="1"/>
          </p:cNvSpPr>
          <p:nvPr>
            <p:ph sz="quarter" idx="14" hasCustomPrompt="1"/>
          </p:nvPr>
        </p:nvSpPr>
        <p:spPr>
          <a:xfrm>
            <a:off x="306839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Inhaltsplatzhalter 19"/>
          <p:cNvSpPr>
            <a:spLocks noGrp="1"/>
          </p:cNvSpPr>
          <p:nvPr>
            <p:ph sz="quarter" idx="15" hasCustomPrompt="1"/>
          </p:nvPr>
        </p:nvSpPr>
        <p:spPr>
          <a:xfrm>
            <a:off x="584879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Inhaltsplatzhalter 19"/>
          <p:cNvSpPr>
            <a:spLocks noGrp="1"/>
          </p:cNvSpPr>
          <p:nvPr>
            <p:ph sz="quarter" idx="16" hasCustomPrompt="1"/>
          </p:nvPr>
        </p:nvSpPr>
        <p:spPr>
          <a:xfrm>
            <a:off x="8605149" y="1609725"/>
            <a:ext cx="2628000" cy="4140000"/>
          </a:xfrm>
        </p:spPr>
        <p:txBody>
          <a:bodyPr/>
          <a:lstStyle>
            <a:lvl1pPr>
              <a:defRPr lang="de-DE" dirty="0" smtClean="0"/>
            </a:lvl1pPr>
            <a:lvl2pPr>
              <a:defRPr lang="de-DE" dirty="0" smtClean="0"/>
            </a:lvl2pPr>
            <a:lvl3pPr>
              <a:defRPr lang="de-DE" dirty="0" smtClean="0"/>
            </a:lvl3pPr>
            <a:lvl4pPr>
              <a:defRPr lang="de-DE" dirty="0" smtClean="0"/>
            </a:lvl4pPr>
            <a:lvl5pPr>
              <a:defRPr lang="de-DE" dirty="0"/>
            </a:lvl5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22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458589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9" name="think-cell Folie" r:id="rId5" imgW="471" imgH="472" progId="TCLayout.ActiveDocument.1">
                  <p:embed/>
                </p:oleObj>
              </mc:Choice>
              <mc:Fallback>
                <p:oleObj name="think-cell Folie" r:id="rId5" imgW="471" imgH="47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-4" y="0"/>
            <a:ext cx="4816475" cy="6484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85527" y="458913"/>
            <a:ext cx="4418910" cy="1197609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85527" y="54643"/>
            <a:ext cx="4418910" cy="335550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5735" y="1814514"/>
            <a:ext cx="4418012" cy="39331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379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1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6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z="1100" b="0" dirty="0" smtClean="0"/>
              <a:t>Headline</a:t>
            </a:r>
            <a:endParaRPr lang="en-US" b="0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876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5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6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z="1100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14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9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6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z="1100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8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3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8287655" y="1"/>
            <a:ext cx="3240000" cy="6484937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575656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576581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8574993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29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with Small Layer o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7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/>
          <p:cNvSpPr/>
          <p:nvPr userDrawn="1"/>
        </p:nvSpPr>
        <p:spPr>
          <a:xfrm>
            <a:off x="0" y="1"/>
            <a:ext cx="3240000" cy="6484937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1" y="484671"/>
            <a:ext cx="2587722" cy="133087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6" y="28885"/>
            <a:ext cx="2586798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1"/>
          </p:nvPr>
        </p:nvSpPr>
        <p:spPr>
          <a:xfrm>
            <a:off x="287338" y="1935784"/>
            <a:ext cx="2630487" cy="38998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Formatvorlagen</a:t>
            </a:r>
            <a:r>
              <a:rPr lang="en-US" dirty="0" smtClean="0"/>
              <a:t> des </a:t>
            </a:r>
            <a:r>
              <a:rPr lang="en-US" dirty="0" err="1" smtClean="0"/>
              <a:t>Textmasters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84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 With Headline And A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5" y="28885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484671"/>
            <a:ext cx="10945149" cy="664797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2800" b="1" cap="all" baseline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92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0078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523664" y="388482"/>
            <a:ext cx="10487449" cy="10147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23664" y="891209"/>
            <a:ext cx="10487249" cy="512019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7F7F7F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5856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>
            <a:off x="0" y="0"/>
            <a:ext cx="11522075" cy="6484938"/>
          </a:xfrm>
          <a:prstGeom prst="rect">
            <a:avLst/>
          </a:prstGeom>
          <a:solidFill>
            <a:srgbClr val="262626"/>
          </a:solidFill>
          <a:ln w="12700">
            <a:noFill/>
            <a:round/>
            <a:headEnd/>
            <a:tailEnd/>
          </a:ln>
        </p:spPr>
        <p:txBody>
          <a:bodyPr rot="0" spcFirstLastPara="0" vert="horz" wrap="square" lIns="86418" tIns="43209" rIns="86418" bIns="43209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1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87949" y="891209"/>
            <a:ext cx="10522764" cy="512019"/>
          </a:xfrm>
        </p:spPr>
        <p:txBody>
          <a:bodyPr lIns="10800" anchor="t" anchorCtr="0"/>
          <a:lstStyle>
            <a:lvl1pPr marL="0" indent="0">
              <a:buNone/>
              <a:defRPr>
                <a:solidFill>
                  <a:srgbClr val="A6A6A6"/>
                </a:solidFill>
              </a:defRPr>
            </a:lvl1pPr>
          </a:lstStyle>
          <a:p>
            <a:r>
              <a:rPr lang="en-US" noProof="1" smtClean="0">
                <a:latin typeface="Calibri Light" panose="020F0302020204030204" pitchFamily="34" charset="0"/>
              </a:rPr>
              <a:t>Enter your subheadline here</a:t>
            </a:r>
            <a:endParaRPr lang="en-US" noProof="1">
              <a:latin typeface="Calibri Light" panose="020F0302020204030204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87949" y="1403228"/>
            <a:ext cx="10522964" cy="4084289"/>
          </a:xfrm>
          <a:noFill/>
        </p:spPr>
        <p:txBody>
          <a:bodyPr/>
          <a:lstStyle>
            <a:lvl1pPr>
              <a:defRPr sz="2079">
                <a:solidFill>
                  <a:srgbClr val="D9D9D9"/>
                </a:solidFill>
              </a:defRPr>
            </a:lvl1pPr>
            <a:lvl2pPr>
              <a:defRPr>
                <a:solidFill>
                  <a:srgbClr val="D9D9D9"/>
                </a:solidFill>
              </a:defRPr>
            </a:lvl2pPr>
            <a:lvl3pPr>
              <a:defRPr>
                <a:solidFill>
                  <a:srgbClr val="D9D9D9"/>
                </a:solidFill>
              </a:defRPr>
            </a:lvl3pPr>
            <a:lvl4pPr>
              <a:defRPr>
                <a:solidFill>
                  <a:srgbClr val="D9D9D9"/>
                </a:solidFill>
              </a:defRPr>
            </a:lvl4pPr>
            <a:lvl5pPr>
              <a:defRPr>
                <a:solidFill>
                  <a:srgbClr val="D9D9D9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8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parent Layer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510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4" name="think-cell Folie" r:id="rId5" imgW="471" imgH="472" progId="TCLayout.ActiveDocument.1">
                  <p:embed/>
                </p:oleObj>
              </mc:Choice>
              <mc:Fallback>
                <p:oleObj name="think-cell Folie" r:id="rId5" imgW="471" imgH="47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hteck 3"/>
          <p:cNvSpPr/>
          <p:nvPr userDrawn="1"/>
        </p:nvSpPr>
        <p:spPr>
          <a:xfrm>
            <a:off x="-4" y="0"/>
            <a:ext cx="4816475" cy="648493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85527" y="458913"/>
            <a:ext cx="4418910" cy="1197609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185527" y="54643"/>
            <a:ext cx="4418910" cy="335550"/>
          </a:xfrm>
        </p:spPr>
        <p:txBody>
          <a:bodyPr lIns="0"/>
          <a:lstStyle>
            <a:lvl1pPr algn="l"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85735" y="1814514"/>
            <a:ext cx="4418012" cy="39331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8" name="Textfeld 7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3195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Size Imag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0" y="1609200"/>
            <a:ext cx="10945150" cy="22176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sz="48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Heading Arial Bold</a:t>
            </a:r>
            <a:br>
              <a:rPr lang="en-US" dirty="0" smtClean="0"/>
            </a:br>
            <a:r>
              <a:rPr lang="en-US" dirty="0" smtClean="0"/>
              <a:t>Maximum 3 lines</a:t>
            </a:r>
            <a:br>
              <a:rPr lang="en-US" dirty="0" smtClean="0"/>
            </a:br>
            <a:r>
              <a:rPr lang="en-US" dirty="0" smtClean="0"/>
              <a:t>48 </a:t>
            </a:r>
            <a:r>
              <a:rPr lang="en-US" dirty="0" err="1" smtClean="0"/>
              <a:t>pt</a:t>
            </a:r>
            <a:endParaRPr lang="en-US" dirty="0"/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88000" y="4258800"/>
            <a:ext cx="10945150" cy="384080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 sz="2400" baseline="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 smtClean="0"/>
              <a:t>Subheading Arial Regular, 24 </a:t>
            </a:r>
            <a:r>
              <a:rPr lang="en-US" dirty="0" err="1" smtClean="0"/>
              <a:t>pt</a:t>
            </a:r>
            <a:endParaRPr lang="en-US" dirty="0"/>
          </a:p>
        </p:txBody>
      </p:sp>
      <p:grpSp>
        <p:nvGrpSpPr>
          <p:cNvPr id="111" name="Gruppieren 110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2" name="Gruppieren 111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9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2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ieren 113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4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Gruppieren 114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6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11655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Detecon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0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712682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711758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036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DataI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14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2" name="Objek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457724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6800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7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ivider CyberSec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07928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4" name="think-cell Folie" r:id="rId4" imgW="471" imgH="472" progId="TCLayout.ActiveDocument.1">
                  <p:embed/>
                </p:oleObj>
              </mc:Choice>
              <mc:Fallback>
                <p:oleObj name="think-cell Folie" r:id="rId4" imgW="471" imgH="47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 userDrawn="1"/>
        </p:nvSpPr>
        <p:spPr>
          <a:xfrm>
            <a:off x="4999758" y="6073625"/>
            <a:ext cx="1615148" cy="2619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eaLnBrk="1"/>
            <a:endParaRPr lang="en-US" dirty="0"/>
          </a:p>
        </p:txBody>
      </p:sp>
      <p:grpSp>
        <p:nvGrpSpPr>
          <p:cNvPr id="109" name="Gruppieren 108"/>
          <p:cNvGrpSpPr/>
          <p:nvPr userDrawn="1"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110" name="Gruppieren 109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13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uppieren 110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130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122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Gruppieren 112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14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lussdiagramm: Daten 38"/>
          <p:cNvSpPr/>
          <p:nvPr userDrawn="1"/>
        </p:nvSpPr>
        <p:spPr>
          <a:xfrm>
            <a:off x="-1456514" y="3176"/>
            <a:ext cx="7267075" cy="6484937"/>
          </a:xfrm>
          <a:prstGeom prst="flowChartInputOutput">
            <a:avLst/>
          </a:prstGeom>
          <a:solidFill>
            <a:schemeClr val="tx1">
              <a:lumMod val="40000"/>
              <a:lumOff val="6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288001" y="1609200"/>
            <a:ext cx="4458170" cy="1857900"/>
          </a:xfrm>
        </p:spPr>
        <p:txBody>
          <a:bodyPr>
            <a:noAutofit/>
          </a:bodyPr>
          <a:lstStyle>
            <a:lvl1pPr>
              <a:lnSpc>
                <a:spcPct val="104000"/>
              </a:lnSpc>
              <a:spcBef>
                <a:spcPts val="0"/>
              </a:spcBef>
              <a:defRPr lang="de-DE" sz="48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SLIDE DIVIDER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5" y="3617317"/>
            <a:ext cx="4457246" cy="914400"/>
          </a:xfrm>
        </p:spPr>
        <p:txBody>
          <a:bodyPr/>
          <a:lstStyle>
            <a:lvl1pPr algn="just"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Text </a:t>
            </a:r>
            <a:r>
              <a:rPr lang="en-US" dirty="0" err="1" smtClean="0"/>
              <a:t>justifyied</a:t>
            </a:r>
            <a:r>
              <a:rPr lang="en-US" dirty="0" smtClean="0"/>
              <a:t> and ideally aligned to the Headline above. You can change the position of the text boxes as well as adjust size of the boxes</a:t>
            </a:r>
            <a:endParaRPr lang="en-US" dirty="0"/>
          </a:p>
        </p:txBody>
      </p:sp>
      <p:sp>
        <p:nvSpPr>
          <p:cNvPr id="42" name="Textfeld 41"/>
          <p:cNvSpPr txBox="1"/>
          <p:nvPr userDrawn="1"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797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vmlDrawing" Target="../drawings/vmlDrawing18.v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tags" Target="../tags/tag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ags" Target="../tags/tag25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tags" Target="../tags/tag24.xml"/><Relationship Id="rId30" Type="http://schemas.openxmlformats.org/officeDocument/2006/relationships/oleObject" Target="../embeddings/oleObject18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8"/>
            </p:custDataLst>
            <p:extLst>
              <p:ext uri="{D42A27DB-BD31-4B8C-83A1-F6EECF244321}">
                <p14:modId xmlns:p14="http://schemas.microsoft.com/office/powerpoint/2010/main" val="29966179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0" name="Picture 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2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8924" y="485417"/>
            <a:ext cx="10944225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PT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00" y="1609725"/>
            <a:ext cx="10945149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4" y="28139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77" name="Textfeld 76"/>
          <p:cNvSpPr txBox="1"/>
          <p:nvPr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  <p:grpSp>
        <p:nvGrpSpPr>
          <p:cNvPr id="34" name="Gruppieren 33"/>
          <p:cNvGrpSpPr/>
          <p:nvPr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31" name="Gruppieren 30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uppieren 32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57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uppieren 3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66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uppieren 29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5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27"/>
    </p:custDataLst>
    <p:extLst>
      <p:ext uri="{BB962C8B-B14F-4D97-AF65-F5344CB8AC3E}">
        <p14:creationId xmlns:p14="http://schemas.microsoft.com/office/powerpoint/2010/main" val="792883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49" r:id="rId2"/>
    <p:sldLayoutId id="2147483663" r:id="rId3"/>
    <p:sldLayoutId id="2147483690" r:id="rId4"/>
    <p:sldLayoutId id="2147483691" r:id="rId5"/>
    <p:sldLayoutId id="2147483650" r:id="rId6"/>
    <p:sldLayoutId id="2147483681" r:id="rId7"/>
    <p:sldLayoutId id="2147483684" r:id="rId8"/>
    <p:sldLayoutId id="2147483651" r:id="rId9"/>
    <p:sldLayoutId id="2147483682" r:id="rId10"/>
    <p:sldLayoutId id="2147483683" r:id="rId11"/>
    <p:sldLayoutId id="2147483658" r:id="rId12"/>
    <p:sldLayoutId id="2147483659" r:id="rId13"/>
    <p:sldLayoutId id="2147483660" r:id="rId14"/>
    <p:sldLayoutId id="2147483693" r:id="rId15"/>
    <p:sldLayoutId id="2147483680" r:id="rId16"/>
    <p:sldLayoutId id="2147483657" r:id="rId17"/>
    <p:sldLayoutId id="2147483678" r:id="rId18"/>
    <p:sldLayoutId id="2147483685" r:id="rId19"/>
    <p:sldLayoutId id="2147483679" r:id="rId20"/>
    <p:sldLayoutId id="2147483674" r:id="rId21"/>
    <p:sldLayoutId id="2147483677" r:id="rId22"/>
    <p:sldLayoutId id="2147483717" r:id="rId23"/>
    <p:sldLayoutId id="2147483718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200" rtl="0" eaLnBrk="1" latinLnBrk="0" hangingPunct="1">
        <a:lnSpc>
          <a:spcPct val="104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360000" indent="-180000" algn="l" defTabSz="439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3pPr>
      <a:lvl4pPr marL="5616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4pPr>
      <a:lvl5pPr marL="7560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 baseline="0">
          <a:solidFill>
            <a:srgbClr val="4B4B4B"/>
          </a:solidFill>
          <a:latin typeface="+mn-lt"/>
          <a:ea typeface="+mn-ea"/>
          <a:cs typeface="+mn-cs"/>
        </a:defRPr>
      </a:lvl5pPr>
      <a:lvl6pPr marL="93186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6pPr>
      <a:lvl7pPr marL="109061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7pPr>
      <a:lvl8pPr marL="128111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8pPr>
      <a:lvl9pPr marL="1474788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>
            <p:custDataLst>
              <p:tags r:id="rId28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3" name="think-cell Folie" r:id="rId30" imgW="360" imgH="360" progId="TCLayout.ActiveDocument.1">
                  <p:embed/>
                </p:oleObj>
              </mc:Choice>
              <mc:Fallback>
                <p:oleObj name="think-cell Folie" r:id="rId30" imgW="360" imgH="360" progId="TCLayout.ActiveDocument.1">
                  <p:embed/>
                  <p:pic>
                    <p:nvPicPr>
                      <p:cNvPr id="4" name="Objek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/>
          <p:cNvSpPr/>
          <p:nvPr userDrawn="1">
            <p:custDataLst>
              <p:tags r:id="rId2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D0D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b="1" i="0" baseline="0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88924" y="485417"/>
            <a:ext cx="10944225" cy="66479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dirty="0" smtClean="0"/>
              <a:t>ACTION TITLE</a:t>
            </a:r>
            <a:br>
              <a:rPr lang="en-US" dirty="0" smtClean="0"/>
            </a:br>
            <a:r>
              <a:rPr lang="en-US" dirty="0" smtClean="0"/>
              <a:t>ARIAL BOLD, 28 PT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8000" y="1609725"/>
            <a:ext cx="10945149" cy="414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88924" y="28139"/>
            <a:ext cx="10944225" cy="33555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ct val="104000"/>
              </a:lnSpc>
              <a:defRPr sz="11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smtClean="0"/>
              <a:t>HEADLINE</a:t>
            </a:r>
            <a:endParaRPr lang="en-US" dirty="0"/>
          </a:p>
        </p:txBody>
      </p:sp>
      <p:sp>
        <p:nvSpPr>
          <p:cNvPr id="77" name="Textfeld 76"/>
          <p:cNvSpPr txBox="1"/>
          <p:nvPr/>
        </p:nvSpPr>
        <p:spPr>
          <a:xfrm>
            <a:off x="5350637" y="6188322"/>
            <a:ext cx="820800" cy="17640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/>
            <a:fld id="{FAAB48A4-D341-4AE9-8566-EA7878570C6A}" type="slidenum">
              <a:rPr lang="en-US" sz="1000" smtClean="0">
                <a:solidFill>
                  <a:srgbClr val="4B4B4B"/>
                </a:solidFill>
              </a:rPr>
              <a:pPr algn="ctr"/>
              <a:t>‹Nr.›</a:t>
            </a:fld>
            <a:endParaRPr lang="en-US" sz="1000" dirty="0">
              <a:solidFill>
                <a:srgbClr val="4B4B4B"/>
              </a:solidFill>
            </a:endParaRPr>
          </a:p>
        </p:txBody>
      </p:sp>
      <p:grpSp>
        <p:nvGrpSpPr>
          <p:cNvPr id="34" name="Gruppieren 33"/>
          <p:cNvGrpSpPr/>
          <p:nvPr/>
        </p:nvGrpSpPr>
        <p:grpSpPr>
          <a:xfrm>
            <a:off x="-348582" y="-308570"/>
            <a:ext cx="12206900" cy="7126900"/>
            <a:chOff x="-348582" y="-308570"/>
            <a:chExt cx="12206900" cy="7126900"/>
          </a:xfrm>
        </p:grpSpPr>
        <p:grpSp>
          <p:nvGrpSpPr>
            <p:cNvPr id="31" name="Gruppieren 30"/>
            <p:cNvGrpSpPr/>
            <p:nvPr userDrawn="1"/>
          </p:nvGrpSpPr>
          <p:grpSpPr>
            <a:xfrm>
              <a:off x="-348582" y="362069"/>
              <a:ext cx="180000" cy="5931473"/>
              <a:chOff x="-348582" y="362069"/>
              <a:chExt cx="180000" cy="5931473"/>
            </a:xfrm>
          </p:grpSpPr>
          <p:cxnSp>
            <p:nvCxnSpPr>
              <p:cNvPr id="7" name="Gerade Verbindung 6"/>
              <p:cNvCxnSpPr/>
              <p:nvPr userDrawn="1"/>
            </p:nvCxnSpPr>
            <p:spPr>
              <a:xfrm>
                <a:off x="-348582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/>
              <p:cNvCxnSpPr/>
              <p:nvPr userDrawn="1"/>
            </p:nvCxnSpPr>
            <p:spPr>
              <a:xfrm>
                <a:off x="-348582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/>
              <p:cNvCxnSpPr/>
              <p:nvPr userDrawn="1"/>
            </p:nvCxnSpPr>
            <p:spPr>
              <a:xfrm>
                <a:off x="-348582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/>
              <p:cNvCxnSpPr/>
              <p:nvPr userDrawn="1"/>
            </p:nvCxnSpPr>
            <p:spPr>
              <a:xfrm>
                <a:off x="-348582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/>
              <p:cNvCxnSpPr/>
              <p:nvPr userDrawn="1"/>
            </p:nvCxnSpPr>
            <p:spPr>
              <a:xfrm>
                <a:off x="-348582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/>
              <p:cNvCxnSpPr/>
              <p:nvPr userDrawn="1"/>
            </p:nvCxnSpPr>
            <p:spPr>
              <a:xfrm>
                <a:off x="-348582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12"/>
              <p:cNvCxnSpPr/>
              <p:nvPr userDrawn="1"/>
            </p:nvCxnSpPr>
            <p:spPr>
              <a:xfrm>
                <a:off x="-348582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uppieren 32"/>
            <p:cNvGrpSpPr/>
            <p:nvPr userDrawn="1"/>
          </p:nvGrpSpPr>
          <p:grpSpPr>
            <a:xfrm>
              <a:off x="11678318" y="362069"/>
              <a:ext cx="180000" cy="5931473"/>
              <a:chOff x="11678318" y="362069"/>
              <a:chExt cx="180000" cy="5931473"/>
            </a:xfrm>
          </p:grpSpPr>
          <p:cxnSp>
            <p:nvCxnSpPr>
              <p:cNvPr id="57" name="Gerade Verbindung 56"/>
              <p:cNvCxnSpPr/>
              <p:nvPr userDrawn="1"/>
            </p:nvCxnSpPr>
            <p:spPr>
              <a:xfrm>
                <a:off x="11678318" y="36206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57"/>
              <p:cNvCxnSpPr/>
              <p:nvPr userDrawn="1"/>
            </p:nvCxnSpPr>
            <p:spPr>
              <a:xfrm>
                <a:off x="11678318" y="511175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/>
              <p:nvPr userDrawn="1"/>
            </p:nvCxnSpPr>
            <p:spPr>
              <a:xfrm>
                <a:off x="11678318" y="117597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/>
              <p:nvPr userDrawn="1"/>
            </p:nvCxnSpPr>
            <p:spPr>
              <a:xfrm>
                <a:off x="11678318" y="1609200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/>
              <p:nvPr userDrawn="1"/>
            </p:nvCxnSpPr>
            <p:spPr>
              <a:xfrm>
                <a:off x="11678318" y="5835651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/>
              <p:cNvCxnSpPr/>
              <p:nvPr userDrawn="1"/>
            </p:nvCxnSpPr>
            <p:spPr>
              <a:xfrm>
                <a:off x="11678318" y="6050859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/>
              <p:cNvCxnSpPr/>
              <p:nvPr userDrawn="1"/>
            </p:nvCxnSpPr>
            <p:spPr>
              <a:xfrm>
                <a:off x="11678318" y="6293542"/>
                <a:ext cx="180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uppieren 31"/>
            <p:cNvGrpSpPr/>
            <p:nvPr userDrawn="1"/>
          </p:nvGrpSpPr>
          <p:grpSpPr>
            <a:xfrm>
              <a:off x="288925" y="6638330"/>
              <a:ext cx="10944224" cy="180000"/>
              <a:chOff x="288925" y="6638330"/>
              <a:chExt cx="10944224" cy="180000"/>
            </a:xfrm>
          </p:grpSpPr>
          <p:cxnSp>
            <p:nvCxnSpPr>
              <p:cNvPr id="66" name="Gerade Verbindung 65"/>
              <p:cNvCxnSpPr/>
              <p:nvPr userDrawn="1"/>
            </p:nvCxnSpPr>
            <p:spPr>
              <a:xfrm>
                <a:off x="28892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/>
              <p:cNvCxnSpPr/>
              <p:nvPr userDrawn="1"/>
            </p:nvCxnSpPr>
            <p:spPr>
              <a:xfrm>
                <a:off x="2911475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/>
              <p:cNvCxnSpPr/>
              <p:nvPr userDrawn="1"/>
            </p:nvCxnSpPr>
            <p:spPr>
              <a:xfrm>
                <a:off x="306101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/>
              <p:nvPr userDrawn="1"/>
            </p:nvCxnSpPr>
            <p:spPr>
              <a:xfrm>
                <a:off x="568966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/>
              <p:nvPr userDrawn="1"/>
            </p:nvCxnSpPr>
            <p:spPr>
              <a:xfrm>
                <a:off x="5829683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/>
              <p:nvPr userDrawn="1"/>
            </p:nvCxnSpPr>
            <p:spPr>
              <a:xfrm>
                <a:off x="8459788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 userDrawn="1"/>
            </p:nvCxnSpPr>
            <p:spPr>
              <a:xfrm>
                <a:off x="860218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 userDrawn="1"/>
            </p:nvCxnSpPr>
            <p:spPr>
              <a:xfrm>
                <a:off x="11233149" y="663833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uppieren 29"/>
            <p:cNvGrpSpPr/>
            <p:nvPr userDrawn="1"/>
          </p:nvGrpSpPr>
          <p:grpSpPr>
            <a:xfrm>
              <a:off x="288925" y="-308570"/>
              <a:ext cx="10944224" cy="180000"/>
              <a:chOff x="288925" y="-308570"/>
              <a:chExt cx="10944224" cy="180000"/>
            </a:xfrm>
          </p:grpSpPr>
          <p:cxnSp>
            <p:nvCxnSpPr>
              <p:cNvPr id="15" name="Gerade Verbindung 14"/>
              <p:cNvCxnSpPr/>
              <p:nvPr userDrawn="1"/>
            </p:nvCxnSpPr>
            <p:spPr>
              <a:xfrm>
                <a:off x="28892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23"/>
              <p:cNvCxnSpPr/>
              <p:nvPr userDrawn="1"/>
            </p:nvCxnSpPr>
            <p:spPr>
              <a:xfrm>
                <a:off x="2911475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24"/>
              <p:cNvCxnSpPr/>
              <p:nvPr userDrawn="1"/>
            </p:nvCxnSpPr>
            <p:spPr>
              <a:xfrm>
                <a:off x="306101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 userDrawn="1"/>
            </p:nvCxnSpPr>
            <p:spPr>
              <a:xfrm>
                <a:off x="568966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 userDrawn="1"/>
            </p:nvCxnSpPr>
            <p:spPr>
              <a:xfrm>
                <a:off x="5829683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 userDrawn="1"/>
            </p:nvCxnSpPr>
            <p:spPr>
              <a:xfrm>
                <a:off x="8459788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 userDrawn="1"/>
            </p:nvCxnSpPr>
            <p:spPr>
              <a:xfrm>
                <a:off x="860218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 Verbindung 18"/>
              <p:cNvCxnSpPr/>
              <p:nvPr userDrawn="1"/>
            </p:nvCxnSpPr>
            <p:spPr>
              <a:xfrm>
                <a:off x="11233149" y="-308570"/>
                <a:ext cx="0" cy="180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27"/>
    </p:custDataLst>
    <p:extLst>
      <p:ext uri="{BB962C8B-B14F-4D97-AF65-F5344CB8AC3E}">
        <p14:creationId xmlns:p14="http://schemas.microsoft.com/office/powerpoint/2010/main" val="309028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bg2">
              <a:lumMod val="25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457200" rtl="0" eaLnBrk="1" latinLnBrk="0" hangingPunct="1">
        <a:lnSpc>
          <a:spcPct val="104000"/>
        </a:lnSpc>
        <a:spcBef>
          <a:spcPts val="1200"/>
        </a:spcBef>
        <a:buFont typeface="Arial" panose="020B0604020202020204" pitchFamily="34" charset="0"/>
        <a:buNone/>
        <a:defRPr sz="1400" kern="1200">
          <a:solidFill>
            <a:srgbClr val="4B4B4B"/>
          </a:solidFill>
          <a:latin typeface="+mn-lt"/>
          <a:ea typeface="+mn-ea"/>
          <a:cs typeface="+mn-cs"/>
        </a:defRPr>
      </a:lvl1pPr>
      <a:lvl2pPr marL="1800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2pPr>
      <a:lvl3pPr marL="360000" indent="-180000" algn="l" defTabSz="439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3pPr>
      <a:lvl4pPr marL="5616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4pPr>
      <a:lvl5pPr marL="756000" indent="-180000" algn="l" defTabSz="4572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 baseline="0">
          <a:solidFill>
            <a:srgbClr val="4B4B4B"/>
          </a:solidFill>
          <a:latin typeface="+mn-lt"/>
          <a:ea typeface="+mn-ea"/>
          <a:cs typeface="+mn-cs"/>
        </a:defRPr>
      </a:lvl5pPr>
      <a:lvl6pPr marL="93186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6pPr>
      <a:lvl7pPr marL="109061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7pPr>
      <a:lvl8pPr marL="1281113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8pPr>
      <a:lvl9pPr marL="1474788" indent="-179388" algn="l" defTabSz="914400" rtl="0" eaLnBrk="1" latinLnBrk="0" hangingPunct="1">
        <a:lnSpc>
          <a:spcPct val="104000"/>
        </a:lnSpc>
        <a:spcBef>
          <a:spcPts val="300"/>
        </a:spcBef>
        <a:buClr>
          <a:schemeClr val="tx1"/>
        </a:buClr>
        <a:buSzPct val="70000"/>
        <a:buFont typeface="Wingdings" panose="05000000000000000000" pitchFamily="2" charset="2"/>
        <a:buChar char="§"/>
        <a:defRPr sz="1400" kern="1200">
          <a:solidFill>
            <a:srgbClr val="4B4B4B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.emf"/><Relationship Id="rId2" Type="http://schemas.openxmlformats.org/officeDocument/2006/relationships/tags" Target="../tags/tag46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5.bin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5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44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0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48.jpeg"/><Relationship Id="rId12" Type="http://schemas.openxmlformats.org/officeDocument/2006/relationships/image" Target="../media/image17.png"/><Relationship Id="rId2" Type="http://schemas.openxmlformats.org/officeDocument/2006/relationships/tags" Target="../tags/tag56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47.png"/><Relationship Id="rId11" Type="http://schemas.openxmlformats.org/officeDocument/2006/relationships/image" Target="../media/image16.png"/><Relationship Id="rId5" Type="http://schemas.openxmlformats.org/officeDocument/2006/relationships/image" Target="../media/image8.e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45.bin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9.png"/><Relationship Id="rId2" Type="http://schemas.openxmlformats.org/officeDocument/2006/relationships/tags" Target="../tags/tag57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5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6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0.jpeg"/><Relationship Id="rId2" Type="http://schemas.openxmlformats.org/officeDocument/2006/relationships/tags" Target="../tags/tag4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9.jpe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6.bin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14.png"/><Relationship Id="rId2" Type="http://schemas.openxmlformats.org/officeDocument/2006/relationships/tags" Target="../tags/tag4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3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7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5.jpeg"/><Relationship Id="rId12" Type="http://schemas.openxmlformats.org/officeDocument/2006/relationships/image" Target="../media/image11.jpeg"/><Relationship Id="rId2" Type="http://schemas.openxmlformats.org/officeDocument/2006/relationships/tags" Target="../tags/tag4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8.e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5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0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39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1.gif"/><Relationship Id="rId2" Type="http://schemas.openxmlformats.org/officeDocument/2006/relationships/tags" Target="../tags/tag51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0.png"/><Relationship Id="rId5" Type="http://schemas.openxmlformats.org/officeDocument/2006/relationships/image" Target="../media/image8.e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40.bin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21.gif"/><Relationship Id="rId2" Type="http://schemas.openxmlformats.org/officeDocument/2006/relationships/tags" Target="../tags/tag5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0.png"/><Relationship Id="rId5" Type="http://schemas.openxmlformats.org/officeDocument/2006/relationships/image" Target="../media/image8.emf"/><Relationship Id="rId10" Type="http://schemas.openxmlformats.org/officeDocument/2006/relationships/image" Target="../media/image24.png"/><Relationship Id="rId4" Type="http://schemas.openxmlformats.org/officeDocument/2006/relationships/oleObject" Target="../embeddings/oleObject41.bin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18" Type="http://schemas.openxmlformats.org/officeDocument/2006/relationships/image" Target="../media/image37.JPG"/><Relationship Id="rId26" Type="http://schemas.openxmlformats.org/officeDocument/2006/relationships/image" Target="../media/image45.JPG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40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17" Type="http://schemas.openxmlformats.org/officeDocument/2006/relationships/image" Target="../media/image36.JPG"/><Relationship Id="rId25" Type="http://schemas.openxmlformats.org/officeDocument/2006/relationships/image" Target="../media/image44.jpg"/><Relationship Id="rId2" Type="http://schemas.openxmlformats.org/officeDocument/2006/relationships/tags" Target="../tags/tag53.xml"/><Relationship Id="rId16" Type="http://schemas.openxmlformats.org/officeDocument/2006/relationships/image" Target="../media/image35.JPG"/><Relationship Id="rId20" Type="http://schemas.openxmlformats.org/officeDocument/2006/relationships/image" Target="../media/image39.jpg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24" Type="http://schemas.openxmlformats.org/officeDocument/2006/relationships/image" Target="../media/image43.JPG"/><Relationship Id="rId5" Type="http://schemas.openxmlformats.org/officeDocument/2006/relationships/image" Target="../media/image8.emf"/><Relationship Id="rId15" Type="http://schemas.openxmlformats.org/officeDocument/2006/relationships/image" Target="../media/image34.JPG"/><Relationship Id="rId23" Type="http://schemas.openxmlformats.org/officeDocument/2006/relationships/image" Target="../media/image42.jpg"/><Relationship Id="rId10" Type="http://schemas.openxmlformats.org/officeDocument/2006/relationships/image" Target="../media/image29.JPG"/><Relationship Id="rId19" Type="http://schemas.openxmlformats.org/officeDocument/2006/relationships/image" Target="../media/image38.JPG"/><Relationship Id="rId4" Type="http://schemas.openxmlformats.org/officeDocument/2006/relationships/oleObject" Target="../embeddings/oleObject42.bin"/><Relationship Id="rId9" Type="http://schemas.openxmlformats.org/officeDocument/2006/relationships/image" Target="../media/image28.JPG"/><Relationship Id="rId14" Type="http://schemas.openxmlformats.org/officeDocument/2006/relationships/image" Target="../media/image33.jpg"/><Relationship Id="rId22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tags" Target="../tags/tag54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46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87284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5" name="think-cell Folie" r:id="rId6" imgW="270" imgH="270" progId="TCLayout.ActiveDocument.1">
                  <p:embed/>
                </p:oleObj>
              </mc:Choice>
              <mc:Fallback>
                <p:oleObj name="think-cell Folie" r:id="rId6" imgW="270" imgH="270" progId="TCLayout.ActiveDocument.1">
                  <p:embed/>
                  <p:pic>
                    <p:nvPicPr>
                      <p:cNvPr id="9" name="Objekt 8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/>
        </p:nvSpPr>
        <p:spPr>
          <a:xfrm>
            <a:off x="0" y="0"/>
            <a:ext cx="6298163" cy="6484938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3348" y="361950"/>
            <a:ext cx="6490757" cy="2210428"/>
          </a:xfrm>
          <a:noFill/>
        </p:spPr>
        <p:txBody>
          <a:bodyPr lIns="252000" tIns="252000" rIns="216000" bIns="72000" anchor="t" anchorCtr="0"/>
          <a:lstStyle/>
          <a:p>
            <a:r>
              <a:rPr lang="en-US" sz="4400" dirty="0" smtClean="0"/>
              <a:t>Reusable Coffe</a:t>
            </a:r>
            <a:r>
              <a:rPr lang="en-US" sz="4400" dirty="0" smtClean="0"/>
              <a:t>e Cup</a:t>
            </a:r>
            <a:r>
              <a:rPr lang="en-US" sz="4400" dirty="0" smtClean="0"/>
              <a:t>:</a:t>
            </a:r>
          </a:p>
          <a:p>
            <a:r>
              <a:rPr lang="en-US" sz="4000" b="0" dirty="0" smtClean="0"/>
              <a:t>through ease-of-use to market penetration</a:t>
            </a:r>
            <a:endParaRPr lang="en-US" sz="2000" b="0" dirty="0"/>
          </a:p>
        </p:txBody>
      </p:sp>
      <p:sp>
        <p:nvSpPr>
          <p:cNvPr id="2" name="Rechteck 1"/>
          <p:cNvSpPr/>
          <p:nvPr/>
        </p:nvSpPr>
        <p:spPr>
          <a:xfrm>
            <a:off x="3349" y="4332353"/>
            <a:ext cx="4860568" cy="1169551"/>
          </a:xfrm>
          <a:prstGeom prst="rect">
            <a:avLst/>
          </a:prstGeom>
        </p:spPr>
        <p:txBody>
          <a:bodyPr wrap="square" lIns="25200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>
                <a:solidFill>
                  <a:schemeClr val="bg1"/>
                </a:solidFill>
                <a:latin typeface="Arial"/>
              </a:rPr>
              <a:t>Team – </a:t>
            </a:r>
            <a:r>
              <a:rPr lang="en-US" sz="1400" b="1" dirty="0" smtClean="0">
                <a:solidFill>
                  <a:schemeClr val="bg1"/>
                </a:solidFill>
                <a:latin typeface="Arial"/>
              </a:rPr>
              <a:t>4 Layers</a:t>
            </a:r>
            <a:endParaRPr lang="en-US" sz="1400" b="1" dirty="0" smtClean="0">
              <a:solidFill>
                <a:schemeClr val="bg1"/>
              </a:solidFill>
              <a:latin typeface="Arial"/>
            </a:endParaRPr>
          </a:p>
          <a:p>
            <a:pPr>
              <a:defRPr/>
            </a:pPr>
            <a:r>
              <a:rPr lang="es-MX" sz="1400" dirty="0" smtClean="0">
                <a:solidFill>
                  <a:schemeClr val="bg1"/>
                </a:solidFill>
              </a:rPr>
              <a:t>Alexandra </a:t>
            </a:r>
            <a:r>
              <a:rPr lang="es-MX" sz="1400" dirty="0" err="1" smtClean="0">
                <a:solidFill>
                  <a:schemeClr val="bg1"/>
                </a:solidFill>
              </a:rPr>
              <a:t>Haas</a:t>
            </a:r>
            <a:endParaRPr lang="es-MX" sz="1400" dirty="0" smtClean="0">
              <a:solidFill>
                <a:schemeClr val="bg1"/>
              </a:solidFill>
            </a:endParaRPr>
          </a:p>
          <a:p>
            <a:pPr>
              <a:defRPr/>
            </a:pPr>
            <a:r>
              <a:rPr lang="es-MX" sz="1400" dirty="0" smtClean="0">
                <a:solidFill>
                  <a:schemeClr val="bg1"/>
                </a:solidFill>
              </a:rPr>
              <a:t>Christian </a:t>
            </a:r>
            <a:r>
              <a:rPr lang="es-MX" sz="1400" dirty="0">
                <a:solidFill>
                  <a:schemeClr val="bg1"/>
                </a:solidFill>
              </a:rPr>
              <a:t>Kirifidis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dirty="0" smtClean="0">
                <a:solidFill>
                  <a:schemeClr val="bg1"/>
                </a:solidFill>
                <a:latin typeface="Arial"/>
              </a:rPr>
              <a:t>Michael Schröder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400" dirty="0" smtClean="0">
                <a:solidFill>
                  <a:schemeClr val="bg1"/>
                </a:solidFill>
                <a:latin typeface="Arial"/>
              </a:rPr>
              <a:t>Sergej Bannik</a:t>
            </a:r>
            <a:endParaRPr lang="es-MX" sz="1400" dirty="0" smtClean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519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325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4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/>
          <p:cNvSpPr txBox="1"/>
          <p:nvPr/>
        </p:nvSpPr>
        <p:spPr bwMode="gray">
          <a:xfrm>
            <a:off x="-609600" y="2871774"/>
            <a:ext cx="3905250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#BACK_UP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31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5684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3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ube 7"/>
          <p:cNvSpPr/>
          <p:nvPr/>
        </p:nvSpPr>
        <p:spPr>
          <a:xfrm>
            <a:off x="4172129" y="1928022"/>
            <a:ext cx="1485721" cy="1366040"/>
          </a:xfrm>
          <a:prstGeom prst="cub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dirty="0" err="1" smtClean="0"/>
              <a:t>Datahub</a:t>
            </a:r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7420320" y="393029"/>
            <a:ext cx="1834619" cy="1774577"/>
            <a:chOff x="896848" y="1409700"/>
            <a:chExt cx="4721225" cy="4632325"/>
          </a:xfrm>
        </p:grpSpPr>
        <p:pic>
          <p:nvPicPr>
            <p:cNvPr id="10" name="Picture 20" descr="ipho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0" t="10974" r="8391" b="10544"/>
            <a:stretch>
              <a:fillRect/>
            </a:stretch>
          </p:blipFill>
          <p:spPr bwMode="auto">
            <a:xfrm>
              <a:off x="896848" y="1409700"/>
              <a:ext cx="4721225" cy="463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uppieren 10"/>
            <p:cNvGrpSpPr/>
            <p:nvPr/>
          </p:nvGrpSpPr>
          <p:grpSpPr>
            <a:xfrm>
              <a:off x="2571661" y="2587625"/>
              <a:ext cx="1477962" cy="1582738"/>
              <a:chOff x="2571661" y="2587625"/>
              <a:chExt cx="1477962" cy="1582738"/>
            </a:xfrm>
          </p:grpSpPr>
          <p:grpSp>
            <p:nvGrpSpPr>
              <p:cNvPr id="12" name="Group 23"/>
              <p:cNvGrpSpPr>
                <a:grpSpLocks/>
              </p:cNvGrpSpPr>
              <p:nvPr/>
            </p:nvGrpSpPr>
            <p:grpSpPr bwMode="auto">
              <a:xfrm>
                <a:off x="2573248" y="2587625"/>
                <a:ext cx="320675" cy="320675"/>
                <a:chOff x="366" y="1072"/>
                <a:chExt cx="746" cy="746"/>
              </a:xfrm>
            </p:grpSpPr>
            <p:sp>
              <p:nvSpPr>
                <p:cNvPr id="68" name="AutoShape 25"/>
                <p:cNvSpPr>
                  <a:spLocks noChangeAspect="1" noChangeArrowheads="1"/>
                </p:cNvSpPr>
                <p:nvPr/>
              </p:nvSpPr>
              <p:spPr bwMode="gray">
                <a:xfrm>
                  <a:off x="366" y="1072"/>
                  <a:ext cx="746" cy="746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69" name="Group 29"/>
                <p:cNvGrpSpPr>
                  <a:grpSpLocks/>
                </p:cNvGrpSpPr>
                <p:nvPr/>
              </p:nvGrpSpPr>
              <p:grpSpPr bwMode="auto">
                <a:xfrm>
                  <a:off x="578" y="1173"/>
                  <a:ext cx="322" cy="543"/>
                  <a:chOff x="174" y="-2449"/>
                  <a:chExt cx="5466" cy="9216"/>
                </a:xfrm>
              </p:grpSpPr>
              <p:sp>
                <p:nvSpPr>
                  <p:cNvPr id="70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174" y="-2449"/>
                    <a:ext cx="5466" cy="9216"/>
                  </a:xfrm>
                  <a:custGeom>
                    <a:avLst/>
                    <a:gdLst>
                      <a:gd name="T0" fmla="*/ 1514 w 2314"/>
                      <a:gd name="T1" fmla="*/ 2906 h 3901"/>
                      <a:gd name="T2" fmla="*/ 944 w 2314"/>
                      <a:gd name="T3" fmla="*/ 2488 h 3901"/>
                      <a:gd name="T4" fmla="*/ 1272 w 2314"/>
                      <a:gd name="T5" fmla="*/ 1770 h 3901"/>
                      <a:gd name="T6" fmla="*/ 1506 w 2314"/>
                      <a:gd name="T7" fmla="*/ 1721 h 3901"/>
                      <a:gd name="T8" fmla="*/ 2025 w 2314"/>
                      <a:gd name="T9" fmla="*/ 2018 h 3901"/>
                      <a:gd name="T10" fmla="*/ 1832 w 2314"/>
                      <a:gd name="T11" fmla="*/ 2811 h 3901"/>
                      <a:gd name="T12" fmla="*/ 1652 w 2314"/>
                      <a:gd name="T13" fmla="*/ 2889 h 3901"/>
                      <a:gd name="T14" fmla="*/ 1514 w 2314"/>
                      <a:gd name="T15" fmla="*/ 2906 h 3901"/>
                      <a:gd name="T16" fmla="*/ 186 w 2314"/>
                      <a:gd name="T17" fmla="*/ 3561 h 3901"/>
                      <a:gd name="T18" fmla="*/ 186 w 2314"/>
                      <a:gd name="T19" fmla="*/ 794 h 3901"/>
                      <a:gd name="T20" fmla="*/ 923 w 2314"/>
                      <a:gd name="T21" fmla="*/ 903 h 3901"/>
                      <a:gd name="T22" fmla="*/ 1583 w 2314"/>
                      <a:gd name="T23" fmla="*/ 794 h 3901"/>
                      <a:gd name="T24" fmla="*/ 1583 w 2314"/>
                      <a:gd name="T25" fmla="*/ 1537 h 3901"/>
                      <a:gd name="T26" fmla="*/ 1513 w 2314"/>
                      <a:gd name="T27" fmla="*/ 1534 h 3901"/>
                      <a:gd name="T28" fmla="*/ 1325 w 2314"/>
                      <a:gd name="T29" fmla="*/ 1557 h 3901"/>
                      <a:gd name="T30" fmla="*/ 1325 w 2314"/>
                      <a:gd name="T31" fmla="*/ 951 h 3901"/>
                      <a:gd name="T32" fmla="*/ 885 w 2314"/>
                      <a:gd name="T33" fmla="*/ 990 h 3901"/>
                      <a:gd name="T34" fmla="*/ 446 w 2314"/>
                      <a:gd name="T35" fmla="*/ 951 h 3901"/>
                      <a:gd name="T36" fmla="*/ 446 w 2314"/>
                      <a:gd name="T37" fmla="*/ 3341 h 3901"/>
                      <a:gd name="T38" fmla="*/ 909 w 2314"/>
                      <a:gd name="T39" fmla="*/ 3391 h 3901"/>
                      <a:gd name="T40" fmla="*/ 1325 w 2314"/>
                      <a:gd name="T41" fmla="*/ 3332 h 3901"/>
                      <a:gd name="T42" fmla="*/ 1325 w 2314"/>
                      <a:gd name="T43" fmla="*/ 3070 h 3901"/>
                      <a:gd name="T44" fmla="*/ 1513 w 2314"/>
                      <a:gd name="T45" fmla="*/ 3093 h 3901"/>
                      <a:gd name="T46" fmla="*/ 1583 w 2314"/>
                      <a:gd name="T47" fmla="*/ 3089 h 3901"/>
                      <a:gd name="T48" fmla="*/ 1583 w 2314"/>
                      <a:gd name="T49" fmla="*/ 3574 h 3901"/>
                      <a:gd name="T50" fmla="*/ 909 w 2314"/>
                      <a:gd name="T51" fmla="*/ 3709 h 3901"/>
                      <a:gd name="T52" fmla="*/ 186 w 2314"/>
                      <a:gd name="T53" fmla="*/ 3561 h 3901"/>
                      <a:gd name="T54" fmla="*/ 186 w 2314"/>
                      <a:gd name="T55" fmla="*/ 3561 h 3901"/>
                      <a:gd name="T56" fmla="*/ 904 w 2314"/>
                      <a:gd name="T57" fmla="*/ 623 h 3901"/>
                      <a:gd name="T58" fmla="*/ 1208 w 2314"/>
                      <a:gd name="T59" fmla="*/ 591 h 3901"/>
                      <a:gd name="T60" fmla="*/ 1251 w 2314"/>
                      <a:gd name="T61" fmla="*/ 491 h 3901"/>
                      <a:gd name="T62" fmla="*/ 1573 w 2314"/>
                      <a:gd name="T63" fmla="*/ 589 h 3901"/>
                      <a:gd name="T64" fmla="*/ 925 w 2314"/>
                      <a:gd name="T65" fmla="*/ 716 h 3901"/>
                      <a:gd name="T66" fmla="*/ 196 w 2314"/>
                      <a:gd name="T67" fmla="*/ 587 h 3901"/>
                      <a:gd name="T68" fmla="*/ 517 w 2314"/>
                      <a:gd name="T69" fmla="*/ 491 h 3901"/>
                      <a:gd name="T70" fmla="*/ 559 w 2314"/>
                      <a:gd name="T71" fmla="*/ 591 h 3901"/>
                      <a:gd name="T72" fmla="*/ 904 w 2314"/>
                      <a:gd name="T73" fmla="*/ 623 h 3901"/>
                      <a:gd name="T74" fmla="*/ 878 w 2314"/>
                      <a:gd name="T75" fmla="*/ 2 h 3901"/>
                      <a:gd name="T76" fmla="*/ 662 w 2314"/>
                      <a:gd name="T77" fmla="*/ 14 h 3901"/>
                      <a:gd name="T78" fmla="*/ 522 w 2314"/>
                      <a:gd name="T79" fmla="*/ 54 h 3901"/>
                      <a:gd name="T80" fmla="*/ 517 w 2314"/>
                      <a:gd name="T81" fmla="*/ 297 h 3901"/>
                      <a:gd name="T82" fmla="*/ 0 w 2314"/>
                      <a:gd name="T83" fmla="*/ 637 h 3901"/>
                      <a:gd name="T84" fmla="*/ 0 w 2314"/>
                      <a:gd name="T85" fmla="*/ 3596 h 3901"/>
                      <a:gd name="T86" fmla="*/ 883 w 2314"/>
                      <a:gd name="T87" fmla="*/ 3901 h 3901"/>
                      <a:gd name="T88" fmla="*/ 1770 w 2314"/>
                      <a:gd name="T89" fmla="*/ 3593 h 3901"/>
                      <a:gd name="T90" fmla="*/ 1770 w 2314"/>
                      <a:gd name="T91" fmla="*/ 3048 h 3901"/>
                      <a:gd name="T92" fmla="*/ 2289 w 2314"/>
                      <a:gd name="T93" fmla="*/ 2371 h 3901"/>
                      <a:gd name="T94" fmla="*/ 1770 w 2314"/>
                      <a:gd name="T95" fmla="*/ 1578 h 3901"/>
                      <a:gd name="T96" fmla="*/ 1770 w 2314"/>
                      <a:gd name="T97" fmla="*/ 643 h 3901"/>
                      <a:gd name="T98" fmla="*/ 1247 w 2314"/>
                      <a:gd name="T99" fmla="*/ 299 h 3901"/>
                      <a:gd name="T100" fmla="*/ 1247 w 2314"/>
                      <a:gd name="T101" fmla="*/ 61 h 3901"/>
                      <a:gd name="T102" fmla="*/ 933 w 2314"/>
                      <a:gd name="T103" fmla="*/ 3 h 3901"/>
                      <a:gd name="T104" fmla="*/ 878 w 2314"/>
                      <a:gd name="T105" fmla="*/ 2 h 3901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2314"/>
                      <a:gd name="T160" fmla="*/ 0 h 3901"/>
                      <a:gd name="T161" fmla="*/ 2314 w 2314"/>
                      <a:gd name="T162" fmla="*/ 3901 h 3901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2314" h="3901">
                        <a:moveTo>
                          <a:pt x="1514" y="2906"/>
                        </a:moveTo>
                        <a:cubicBezTo>
                          <a:pt x="1260" y="2906"/>
                          <a:pt x="1022" y="2740"/>
                          <a:pt x="944" y="2488"/>
                        </a:cubicBezTo>
                        <a:cubicBezTo>
                          <a:pt x="856" y="2203"/>
                          <a:pt x="1001" y="1890"/>
                          <a:pt x="1272" y="1770"/>
                        </a:cubicBezTo>
                        <a:cubicBezTo>
                          <a:pt x="1348" y="1737"/>
                          <a:pt x="1427" y="1721"/>
                          <a:pt x="1506" y="1721"/>
                        </a:cubicBezTo>
                        <a:cubicBezTo>
                          <a:pt x="1714" y="1721"/>
                          <a:pt x="1917" y="1830"/>
                          <a:pt x="2025" y="2018"/>
                        </a:cubicBezTo>
                        <a:cubicBezTo>
                          <a:pt x="2182" y="2288"/>
                          <a:pt x="2094" y="2643"/>
                          <a:pt x="1832" y="2811"/>
                        </a:cubicBezTo>
                        <a:cubicBezTo>
                          <a:pt x="1777" y="2847"/>
                          <a:pt x="1716" y="2873"/>
                          <a:pt x="1652" y="2889"/>
                        </a:cubicBezTo>
                        <a:cubicBezTo>
                          <a:pt x="1606" y="2900"/>
                          <a:pt x="1560" y="2906"/>
                          <a:pt x="1514" y="2906"/>
                        </a:cubicBezTo>
                        <a:moveTo>
                          <a:pt x="186" y="3561"/>
                        </a:moveTo>
                        <a:cubicBezTo>
                          <a:pt x="186" y="3561"/>
                          <a:pt x="186" y="794"/>
                          <a:pt x="186" y="794"/>
                        </a:cubicBezTo>
                        <a:cubicBezTo>
                          <a:pt x="317" y="858"/>
                          <a:pt x="619" y="903"/>
                          <a:pt x="923" y="903"/>
                        </a:cubicBezTo>
                        <a:cubicBezTo>
                          <a:pt x="1175" y="903"/>
                          <a:pt x="1428" y="871"/>
                          <a:pt x="1583" y="794"/>
                        </a:cubicBezTo>
                        <a:cubicBezTo>
                          <a:pt x="1583" y="1537"/>
                          <a:pt x="1583" y="1537"/>
                          <a:pt x="1583" y="1537"/>
                        </a:cubicBezTo>
                        <a:cubicBezTo>
                          <a:pt x="1560" y="1535"/>
                          <a:pt x="1536" y="1534"/>
                          <a:pt x="1513" y="1534"/>
                        </a:cubicBezTo>
                        <a:cubicBezTo>
                          <a:pt x="1450" y="1534"/>
                          <a:pt x="1387" y="1542"/>
                          <a:pt x="1325" y="1557"/>
                        </a:cubicBezTo>
                        <a:cubicBezTo>
                          <a:pt x="1325" y="951"/>
                          <a:pt x="1325" y="951"/>
                          <a:pt x="1325" y="951"/>
                        </a:cubicBezTo>
                        <a:cubicBezTo>
                          <a:pt x="1182" y="977"/>
                          <a:pt x="1033" y="990"/>
                          <a:pt x="885" y="990"/>
                        </a:cubicBezTo>
                        <a:cubicBezTo>
                          <a:pt x="737" y="990"/>
                          <a:pt x="589" y="977"/>
                          <a:pt x="446" y="951"/>
                        </a:cubicBezTo>
                        <a:cubicBezTo>
                          <a:pt x="446" y="1600"/>
                          <a:pt x="446" y="3341"/>
                          <a:pt x="446" y="3341"/>
                        </a:cubicBezTo>
                        <a:cubicBezTo>
                          <a:pt x="575" y="3371"/>
                          <a:pt x="743" y="3391"/>
                          <a:pt x="909" y="3391"/>
                        </a:cubicBezTo>
                        <a:cubicBezTo>
                          <a:pt x="1060" y="3391"/>
                          <a:pt x="1210" y="3374"/>
                          <a:pt x="1325" y="3332"/>
                        </a:cubicBezTo>
                        <a:cubicBezTo>
                          <a:pt x="1325" y="3332"/>
                          <a:pt x="1325" y="3128"/>
                          <a:pt x="1325" y="3070"/>
                        </a:cubicBezTo>
                        <a:cubicBezTo>
                          <a:pt x="1387" y="3085"/>
                          <a:pt x="1450" y="3093"/>
                          <a:pt x="1513" y="3093"/>
                        </a:cubicBezTo>
                        <a:cubicBezTo>
                          <a:pt x="1536" y="3093"/>
                          <a:pt x="1560" y="3091"/>
                          <a:pt x="1583" y="3089"/>
                        </a:cubicBezTo>
                        <a:cubicBezTo>
                          <a:pt x="1583" y="3574"/>
                          <a:pt x="1583" y="3574"/>
                          <a:pt x="1583" y="3574"/>
                        </a:cubicBezTo>
                        <a:cubicBezTo>
                          <a:pt x="1448" y="3670"/>
                          <a:pt x="1177" y="3709"/>
                          <a:pt x="909" y="3709"/>
                        </a:cubicBezTo>
                        <a:cubicBezTo>
                          <a:pt x="568" y="3709"/>
                          <a:pt x="232" y="3646"/>
                          <a:pt x="186" y="3561"/>
                        </a:cubicBezTo>
                        <a:cubicBezTo>
                          <a:pt x="186" y="3561"/>
                          <a:pt x="186" y="3561"/>
                          <a:pt x="186" y="3561"/>
                        </a:cubicBezTo>
                        <a:moveTo>
                          <a:pt x="904" y="623"/>
                        </a:moveTo>
                        <a:cubicBezTo>
                          <a:pt x="1017" y="623"/>
                          <a:pt x="1132" y="614"/>
                          <a:pt x="1208" y="591"/>
                        </a:cubicBezTo>
                        <a:cubicBezTo>
                          <a:pt x="1262" y="575"/>
                          <a:pt x="1251" y="540"/>
                          <a:pt x="1251" y="491"/>
                        </a:cubicBezTo>
                        <a:cubicBezTo>
                          <a:pt x="1356" y="506"/>
                          <a:pt x="1486" y="523"/>
                          <a:pt x="1573" y="589"/>
                        </a:cubicBezTo>
                        <a:cubicBezTo>
                          <a:pt x="1410" y="682"/>
                          <a:pt x="1165" y="716"/>
                          <a:pt x="925" y="716"/>
                        </a:cubicBezTo>
                        <a:cubicBezTo>
                          <a:pt x="601" y="716"/>
                          <a:pt x="285" y="653"/>
                          <a:pt x="196" y="587"/>
                        </a:cubicBezTo>
                        <a:cubicBezTo>
                          <a:pt x="317" y="511"/>
                          <a:pt x="517" y="491"/>
                          <a:pt x="517" y="491"/>
                        </a:cubicBezTo>
                        <a:cubicBezTo>
                          <a:pt x="517" y="539"/>
                          <a:pt x="507" y="575"/>
                          <a:pt x="559" y="591"/>
                        </a:cubicBezTo>
                        <a:cubicBezTo>
                          <a:pt x="617" y="609"/>
                          <a:pt x="759" y="623"/>
                          <a:pt x="904" y="623"/>
                        </a:cubicBezTo>
                        <a:moveTo>
                          <a:pt x="878" y="2"/>
                        </a:moveTo>
                        <a:cubicBezTo>
                          <a:pt x="806" y="2"/>
                          <a:pt x="734" y="6"/>
                          <a:pt x="662" y="14"/>
                        </a:cubicBezTo>
                        <a:cubicBezTo>
                          <a:pt x="633" y="17"/>
                          <a:pt x="537" y="20"/>
                          <a:pt x="522" y="54"/>
                        </a:cubicBezTo>
                        <a:cubicBezTo>
                          <a:pt x="513" y="75"/>
                          <a:pt x="517" y="248"/>
                          <a:pt x="517" y="297"/>
                        </a:cubicBezTo>
                        <a:cubicBezTo>
                          <a:pt x="517" y="320"/>
                          <a:pt x="0" y="315"/>
                          <a:pt x="0" y="637"/>
                        </a:cubicBezTo>
                        <a:cubicBezTo>
                          <a:pt x="0" y="3596"/>
                          <a:pt x="0" y="3596"/>
                          <a:pt x="0" y="3596"/>
                        </a:cubicBezTo>
                        <a:cubicBezTo>
                          <a:pt x="27" y="3797"/>
                          <a:pt x="454" y="3901"/>
                          <a:pt x="883" y="3901"/>
                        </a:cubicBezTo>
                        <a:cubicBezTo>
                          <a:pt x="1303" y="3901"/>
                          <a:pt x="1725" y="3801"/>
                          <a:pt x="1770" y="3593"/>
                        </a:cubicBezTo>
                        <a:cubicBezTo>
                          <a:pt x="1770" y="3048"/>
                          <a:pt x="1770" y="3048"/>
                          <a:pt x="1770" y="3048"/>
                        </a:cubicBezTo>
                        <a:cubicBezTo>
                          <a:pt x="2059" y="2947"/>
                          <a:pt x="2266" y="2676"/>
                          <a:pt x="2289" y="2371"/>
                        </a:cubicBezTo>
                        <a:cubicBezTo>
                          <a:pt x="2314" y="2023"/>
                          <a:pt x="2098" y="1694"/>
                          <a:pt x="1770" y="1578"/>
                        </a:cubicBezTo>
                        <a:cubicBezTo>
                          <a:pt x="1770" y="1267"/>
                          <a:pt x="1770" y="955"/>
                          <a:pt x="1770" y="643"/>
                        </a:cubicBezTo>
                        <a:cubicBezTo>
                          <a:pt x="1770" y="358"/>
                          <a:pt x="1247" y="303"/>
                          <a:pt x="1247" y="299"/>
                        </a:cubicBezTo>
                        <a:cubicBezTo>
                          <a:pt x="1247" y="220"/>
                          <a:pt x="1247" y="140"/>
                          <a:pt x="1247" y="61"/>
                        </a:cubicBezTo>
                        <a:cubicBezTo>
                          <a:pt x="1247" y="0"/>
                          <a:pt x="969" y="4"/>
                          <a:pt x="933" y="3"/>
                        </a:cubicBezTo>
                        <a:cubicBezTo>
                          <a:pt x="915" y="3"/>
                          <a:pt x="896" y="2"/>
                          <a:pt x="878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71" name="Freeform 31"/>
                  <p:cNvSpPr>
                    <a:spLocks/>
                  </p:cNvSpPr>
                  <p:nvPr/>
                </p:nvSpPr>
                <p:spPr bwMode="auto">
                  <a:xfrm>
                    <a:off x="3263" y="2238"/>
                    <a:ext cx="999" cy="1630"/>
                  </a:xfrm>
                  <a:custGeom>
                    <a:avLst/>
                    <a:gdLst>
                      <a:gd name="T0" fmla="*/ 407 w 999"/>
                      <a:gd name="T1" fmla="*/ 0 h 1630"/>
                      <a:gd name="T2" fmla="*/ 0 w 999"/>
                      <a:gd name="T3" fmla="*/ 950 h 1630"/>
                      <a:gd name="T4" fmla="*/ 593 w 999"/>
                      <a:gd name="T5" fmla="*/ 737 h 1630"/>
                      <a:gd name="T6" fmla="*/ 475 w 999"/>
                      <a:gd name="T7" fmla="*/ 1363 h 1630"/>
                      <a:gd name="T8" fmla="*/ 355 w 999"/>
                      <a:gd name="T9" fmla="*/ 1240 h 1630"/>
                      <a:gd name="T10" fmla="*/ 440 w 999"/>
                      <a:gd name="T11" fmla="*/ 1630 h 1630"/>
                      <a:gd name="T12" fmla="*/ 796 w 999"/>
                      <a:gd name="T13" fmla="*/ 1318 h 1630"/>
                      <a:gd name="T14" fmla="*/ 645 w 999"/>
                      <a:gd name="T15" fmla="*/ 1363 h 1630"/>
                      <a:gd name="T16" fmla="*/ 999 w 999"/>
                      <a:gd name="T17" fmla="*/ 470 h 1630"/>
                      <a:gd name="T18" fmla="*/ 322 w 999"/>
                      <a:gd name="T19" fmla="*/ 704 h 1630"/>
                      <a:gd name="T20" fmla="*/ 848 w 999"/>
                      <a:gd name="T21" fmla="*/ 0 h 1630"/>
                      <a:gd name="T22" fmla="*/ 407 w 999"/>
                      <a:gd name="T23" fmla="*/ 0 h 163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99"/>
                      <a:gd name="T37" fmla="*/ 0 h 1630"/>
                      <a:gd name="T38" fmla="*/ 999 w 999"/>
                      <a:gd name="T39" fmla="*/ 1630 h 163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99" h="1630">
                        <a:moveTo>
                          <a:pt x="407" y="0"/>
                        </a:moveTo>
                        <a:lnTo>
                          <a:pt x="0" y="950"/>
                        </a:lnTo>
                        <a:lnTo>
                          <a:pt x="593" y="737"/>
                        </a:lnTo>
                        <a:lnTo>
                          <a:pt x="475" y="1363"/>
                        </a:lnTo>
                        <a:lnTo>
                          <a:pt x="355" y="1240"/>
                        </a:lnTo>
                        <a:lnTo>
                          <a:pt x="440" y="1630"/>
                        </a:lnTo>
                        <a:lnTo>
                          <a:pt x="796" y="1318"/>
                        </a:lnTo>
                        <a:lnTo>
                          <a:pt x="645" y="1363"/>
                        </a:lnTo>
                        <a:lnTo>
                          <a:pt x="999" y="470"/>
                        </a:lnTo>
                        <a:lnTo>
                          <a:pt x="322" y="704"/>
                        </a:lnTo>
                        <a:lnTo>
                          <a:pt x="848" y="0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3" name="Group 32"/>
              <p:cNvGrpSpPr>
                <a:grpSpLocks/>
              </p:cNvGrpSpPr>
              <p:nvPr/>
            </p:nvGrpSpPr>
            <p:grpSpPr bwMode="auto">
              <a:xfrm>
                <a:off x="2959011" y="2587625"/>
                <a:ext cx="320675" cy="320675"/>
                <a:chOff x="366" y="2837"/>
                <a:chExt cx="746" cy="746"/>
              </a:xfrm>
            </p:grpSpPr>
            <p:sp>
              <p:nvSpPr>
                <p:cNvPr id="63" name="AutoShape 34"/>
                <p:cNvSpPr>
                  <a:spLocks noChangeAspect="1" noChangeArrowheads="1"/>
                </p:cNvSpPr>
                <p:nvPr/>
              </p:nvSpPr>
              <p:spPr bwMode="gray">
                <a:xfrm>
                  <a:off x="366" y="2837"/>
                  <a:ext cx="746" cy="746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64" name="Group 38"/>
                <p:cNvGrpSpPr>
                  <a:grpSpLocks/>
                </p:cNvGrpSpPr>
                <p:nvPr/>
              </p:nvGrpSpPr>
              <p:grpSpPr bwMode="auto">
                <a:xfrm>
                  <a:off x="497" y="3018"/>
                  <a:ext cx="484" cy="383"/>
                  <a:chOff x="1677" y="3913"/>
                  <a:chExt cx="388" cy="307"/>
                </a:xfrm>
              </p:grpSpPr>
              <p:sp>
                <p:nvSpPr>
                  <p:cNvPr id="65" name="Freeform 39"/>
                  <p:cNvSpPr>
                    <a:spLocks/>
                  </p:cNvSpPr>
                  <p:nvPr/>
                </p:nvSpPr>
                <p:spPr bwMode="auto">
                  <a:xfrm>
                    <a:off x="1736" y="4090"/>
                    <a:ext cx="272" cy="95"/>
                  </a:xfrm>
                  <a:custGeom>
                    <a:avLst/>
                    <a:gdLst>
                      <a:gd name="T0" fmla="*/ 5 w 115"/>
                      <a:gd name="T1" fmla="*/ 29 h 40"/>
                      <a:gd name="T2" fmla="*/ 0 w 115"/>
                      <a:gd name="T3" fmla="*/ 20 h 40"/>
                      <a:gd name="T4" fmla="*/ 0 w 115"/>
                      <a:gd name="T5" fmla="*/ 20 h 40"/>
                      <a:gd name="T6" fmla="*/ 3 w 115"/>
                      <a:gd name="T7" fmla="*/ 13 h 40"/>
                      <a:gd name="T8" fmla="*/ 3 w 115"/>
                      <a:gd name="T9" fmla="*/ 13 h 40"/>
                      <a:gd name="T10" fmla="*/ 10 w 115"/>
                      <a:gd name="T11" fmla="*/ 7 h 40"/>
                      <a:gd name="T12" fmla="*/ 10 w 115"/>
                      <a:gd name="T13" fmla="*/ 7 h 40"/>
                      <a:gd name="T14" fmla="*/ 33 w 115"/>
                      <a:gd name="T15" fmla="*/ 1 h 40"/>
                      <a:gd name="T16" fmla="*/ 33 w 115"/>
                      <a:gd name="T17" fmla="*/ 1 h 40"/>
                      <a:gd name="T18" fmla="*/ 34 w 115"/>
                      <a:gd name="T19" fmla="*/ 6 h 40"/>
                      <a:gd name="T20" fmla="*/ 7 w 115"/>
                      <a:gd name="T21" fmla="*/ 16 h 40"/>
                      <a:gd name="T22" fmla="*/ 7 w 115"/>
                      <a:gd name="T23" fmla="*/ 16 h 40"/>
                      <a:gd name="T24" fmla="*/ 5 w 115"/>
                      <a:gd name="T25" fmla="*/ 20 h 40"/>
                      <a:gd name="T26" fmla="*/ 5 w 115"/>
                      <a:gd name="T27" fmla="*/ 20 h 40"/>
                      <a:gd name="T28" fmla="*/ 8 w 115"/>
                      <a:gd name="T29" fmla="*/ 24 h 40"/>
                      <a:gd name="T30" fmla="*/ 8 w 115"/>
                      <a:gd name="T31" fmla="*/ 24 h 40"/>
                      <a:gd name="T32" fmla="*/ 19 w 115"/>
                      <a:gd name="T33" fmla="*/ 29 h 40"/>
                      <a:gd name="T34" fmla="*/ 19 w 115"/>
                      <a:gd name="T35" fmla="*/ 29 h 40"/>
                      <a:gd name="T36" fmla="*/ 57 w 115"/>
                      <a:gd name="T37" fmla="*/ 34 h 40"/>
                      <a:gd name="T38" fmla="*/ 57 w 115"/>
                      <a:gd name="T39" fmla="*/ 34 h 40"/>
                      <a:gd name="T40" fmla="*/ 106 w 115"/>
                      <a:gd name="T41" fmla="*/ 24 h 40"/>
                      <a:gd name="T42" fmla="*/ 106 w 115"/>
                      <a:gd name="T43" fmla="*/ 24 h 40"/>
                      <a:gd name="T44" fmla="*/ 109 w 115"/>
                      <a:gd name="T45" fmla="*/ 20 h 40"/>
                      <a:gd name="T46" fmla="*/ 109 w 115"/>
                      <a:gd name="T47" fmla="*/ 20 h 40"/>
                      <a:gd name="T48" fmla="*/ 107 w 115"/>
                      <a:gd name="T49" fmla="*/ 16 h 40"/>
                      <a:gd name="T50" fmla="*/ 107 w 115"/>
                      <a:gd name="T51" fmla="*/ 16 h 40"/>
                      <a:gd name="T52" fmla="*/ 101 w 115"/>
                      <a:gd name="T53" fmla="*/ 12 h 40"/>
                      <a:gd name="T54" fmla="*/ 101 w 115"/>
                      <a:gd name="T55" fmla="*/ 12 h 40"/>
                      <a:gd name="T56" fmla="*/ 78 w 115"/>
                      <a:gd name="T57" fmla="*/ 6 h 40"/>
                      <a:gd name="T58" fmla="*/ 78 w 115"/>
                      <a:gd name="T59" fmla="*/ 6 h 40"/>
                      <a:gd name="T60" fmla="*/ 78 w 115"/>
                      <a:gd name="T61" fmla="*/ 6 h 40"/>
                      <a:gd name="T62" fmla="*/ 79 w 115"/>
                      <a:gd name="T63" fmla="*/ 0 h 40"/>
                      <a:gd name="T64" fmla="*/ 112 w 115"/>
                      <a:gd name="T65" fmla="*/ 12 h 40"/>
                      <a:gd name="T66" fmla="*/ 112 w 115"/>
                      <a:gd name="T67" fmla="*/ 12 h 40"/>
                      <a:gd name="T68" fmla="*/ 115 w 115"/>
                      <a:gd name="T69" fmla="*/ 20 h 40"/>
                      <a:gd name="T70" fmla="*/ 115 w 115"/>
                      <a:gd name="T71" fmla="*/ 20 h 40"/>
                      <a:gd name="T72" fmla="*/ 109 w 115"/>
                      <a:gd name="T73" fmla="*/ 29 h 40"/>
                      <a:gd name="T74" fmla="*/ 109 w 115"/>
                      <a:gd name="T75" fmla="*/ 29 h 40"/>
                      <a:gd name="T76" fmla="*/ 97 w 115"/>
                      <a:gd name="T77" fmla="*/ 35 h 40"/>
                      <a:gd name="T78" fmla="*/ 97 w 115"/>
                      <a:gd name="T79" fmla="*/ 35 h 40"/>
                      <a:gd name="T80" fmla="*/ 57 w 115"/>
                      <a:gd name="T81" fmla="*/ 40 h 40"/>
                      <a:gd name="T82" fmla="*/ 57 w 115"/>
                      <a:gd name="T83" fmla="*/ 40 h 40"/>
                      <a:gd name="T84" fmla="*/ 5 w 115"/>
                      <a:gd name="T85" fmla="*/ 29 h 40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15"/>
                      <a:gd name="T130" fmla="*/ 0 h 40"/>
                      <a:gd name="T131" fmla="*/ 115 w 115"/>
                      <a:gd name="T132" fmla="*/ 40 h 40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15" h="40">
                        <a:moveTo>
                          <a:pt x="5" y="29"/>
                        </a:moveTo>
                        <a:cubicBezTo>
                          <a:pt x="2" y="26"/>
                          <a:pt x="0" y="23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17"/>
                          <a:pt x="1" y="15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1"/>
                          <a:pt x="7" y="9"/>
                          <a:pt x="10" y="7"/>
                        </a:cubicBez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16" y="4"/>
                          <a:pt x="24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20" y="8"/>
                          <a:pt x="10" y="13"/>
                          <a:pt x="7" y="16"/>
                        </a:cubicBezTo>
                        <a:cubicBezTo>
                          <a:pt x="7" y="16"/>
                          <a:pt x="7" y="16"/>
                          <a:pt x="7" y="16"/>
                        </a:cubicBezTo>
                        <a:cubicBezTo>
                          <a:pt x="6" y="18"/>
                          <a:pt x="5" y="19"/>
                          <a:pt x="5" y="20"/>
                        </a:cubicBezTo>
                        <a:cubicBezTo>
                          <a:pt x="5" y="20"/>
                          <a:pt x="5" y="20"/>
                          <a:pt x="5" y="20"/>
                        </a:cubicBezTo>
                        <a:cubicBezTo>
                          <a:pt x="5" y="21"/>
                          <a:pt x="6" y="22"/>
                          <a:pt x="8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11" y="26"/>
                          <a:pt x="15" y="28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9" y="32"/>
                          <a:pt x="42" y="34"/>
                          <a:pt x="57" y="34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79" y="34"/>
                          <a:pt x="99" y="30"/>
                          <a:pt x="106" y="24"/>
                        </a:cubicBezTo>
                        <a:cubicBezTo>
                          <a:pt x="106" y="24"/>
                          <a:pt x="106" y="24"/>
                          <a:pt x="106" y="24"/>
                        </a:cubicBezTo>
                        <a:cubicBezTo>
                          <a:pt x="108" y="22"/>
                          <a:pt x="109" y="21"/>
                          <a:pt x="109" y="20"/>
                        </a:cubicBezTo>
                        <a:cubicBezTo>
                          <a:pt x="109" y="20"/>
                          <a:pt x="109" y="20"/>
                          <a:pt x="109" y="20"/>
                        </a:cubicBezTo>
                        <a:cubicBezTo>
                          <a:pt x="109" y="19"/>
                          <a:pt x="109" y="18"/>
                          <a:pt x="107" y="16"/>
                        </a:cubicBezTo>
                        <a:cubicBezTo>
                          <a:pt x="107" y="16"/>
                          <a:pt x="107" y="16"/>
                          <a:pt x="107" y="16"/>
                        </a:cubicBezTo>
                        <a:cubicBezTo>
                          <a:pt x="106" y="15"/>
                          <a:pt x="104" y="14"/>
                          <a:pt x="101" y="12"/>
                        </a:cubicBezTo>
                        <a:cubicBezTo>
                          <a:pt x="101" y="12"/>
                          <a:pt x="101" y="12"/>
                          <a:pt x="101" y="12"/>
                        </a:cubicBezTo>
                        <a:cubicBezTo>
                          <a:pt x="96" y="10"/>
                          <a:pt x="88" y="7"/>
                          <a:pt x="78" y="6"/>
                        </a:cubicBezTo>
                        <a:cubicBezTo>
                          <a:pt x="78" y="6"/>
                          <a:pt x="78" y="6"/>
                          <a:pt x="78" y="6"/>
                        </a:cubicBezTo>
                        <a:cubicBezTo>
                          <a:pt x="78" y="6"/>
                          <a:pt x="78" y="6"/>
                          <a:pt x="78" y="6"/>
                        </a:cubicBezTo>
                        <a:cubicBezTo>
                          <a:pt x="79" y="0"/>
                          <a:pt x="79" y="0"/>
                          <a:pt x="79" y="0"/>
                        </a:cubicBezTo>
                        <a:cubicBezTo>
                          <a:pt x="94" y="2"/>
                          <a:pt x="106" y="6"/>
                          <a:pt x="112" y="12"/>
                        </a:cubicBezTo>
                        <a:cubicBezTo>
                          <a:pt x="112" y="12"/>
                          <a:pt x="112" y="12"/>
                          <a:pt x="112" y="12"/>
                        </a:cubicBezTo>
                        <a:cubicBezTo>
                          <a:pt x="114" y="14"/>
                          <a:pt x="115" y="17"/>
                          <a:pt x="115" y="20"/>
                        </a:cubicBezTo>
                        <a:cubicBezTo>
                          <a:pt x="115" y="20"/>
                          <a:pt x="115" y="20"/>
                          <a:pt x="115" y="20"/>
                        </a:cubicBezTo>
                        <a:cubicBezTo>
                          <a:pt x="115" y="23"/>
                          <a:pt x="113" y="26"/>
                          <a:pt x="109" y="29"/>
                        </a:cubicBezTo>
                        <a:cubicBezTo>
                          <a:pt x="109" y="29"/>
                          <a:pt x="109" y="29"/>
                          <a:pt x="109" y="29"/>
                        </a:cubicBezTo>
                        <a:cubicBezTo>
                          <a:pt x="106" y="31"/>
                          <a:pt x="102" y="33"/>
                          <a:pt x="97" y="35"/>
                        </a:cubicBezTo>
                        <a:cubicBezTo>
                          <a:pt x="97" y="35"/>
                          <a:pt x="97" y="35"/>
                          <a:pt x="97" y="35"/>
                        </a:cubicBezTo>
                        <a:cubicBezTo>
                          <a:pt x="86" y="38"/>
                          <a:pt x="73" y="40"/>
                          <a:pt x="57" y="40"/>
                        </a:cubicBezTo>
                        <a:cubicBezTo>
                          <a:pt x="57" y="40"/>
                          <a:pt x="57" y="40"/>
                          <a:pt x="57" y="40"/>
                        </a:cubicBezTo>
                        <a:cubicBezTo>
                          <a:pt x="34" y="40"/>
                          <a:pt x="14" y="36"/>
                          <a:pt x="5" y="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6" name="Freeform 40"/>
                  <p:cNvSpPr>
                    <a:spLocks noEditPoints="1"/>
                  </p:cNvSpPr>
                  <p:nvPr/>
                </p:nvSpPr>
                <p:spPr bwMode="auto">
                  <a:xfrm>
                    <a:off x="1677" y="4074"/>
                    <a:ext cx="388" cy="146"/>
                  </a:xfrm>
                  <a:custGeom>
                    <a:avLst/>
                    <a:gdLst>
                      <a:gd name="T0" fmla="*/ 7 w 164"/>
                      <a:gd name="T1" fmla="*/ 44 h 62"/>
                      <a:gd name="T2" fmla="*/ 0 w 164"/>
                      <a:gd name="T3" fmla="*/ 30 h 62"/>
                      <a:gd name="T4" fmla="*/ 0 w 164"/>
                      <a:gd name="T5" fmla="*/ 30 h 62"/>
                      <a:gd name="T6" fmla="*/ 16 w 164"/>
                      <a:gd name="T7" fmla="*/ 11 h 62"/>
                      <a:gd name="T8" fmla="*/ 16 w 164"/>
                      <a:gd name="T9" fmla="*/ 11 h 62"/>
                      <a:gd name="T10" fmla="*/ 54 w 164"/>
                      <a:gd name="T11" fmla="*/ 0 h 62"/>
                      <a:gd name="T12" fmla="*/ 54 w 164"/>
                      <a:gd name="T13" fmla="*/ 0 h 62"/>
                      <a:gd name="T14" fmla="*/ 55 w 164"/>
                      <a:gd name="T15" fmla="*/ 6 h 62"/>
                      <a:gd name="T16" fmla="*/ 19 w 164"/>
                      <a:gd name="T17" fmla="*/ 16 h 62"/>
                      <a:gd name="T18" fmla="*/ 19 w 164"/>
                      <a:gd name="T19" fmla="*/ 16 h 62"/>
                      <a:gd name="T20" fmla="*/ 6 w 164"/>
                      <a:gd name="T21" fmla="*/ 30 h 62"/>
                      <a:gd name="T22" fmla="*/ 6 w 164"/>
                      <a:gd name="T23" fmla="*/ 30 h 62"/>
                      <a:gd name="T24" fmla="*/ 11 w 164"/>
                      <a:gd name="T25" fmla="*/ 39 h 62"/>
                      <a:gd name="T26" fmla="*/ 11 w 164"/>
                      <a:gd name="T27" fmla="*/ 39 h 62"/>
                      <a:gd name="T28" fmla="*/ 27 w 164"/>
                      <a:gd name="T29" fmla="*/ 48 h 62"/>
                      <a:gd name="T30" fmla="*/ 27 w 164"/>
                      <a:gd name="T31" fmla="*/ 48 h 62"/>
                      <a:gd name="T32" fmla="*/ 82 w 164"/>
                      <a:gd name="T33" fmla="*/ 56 h 62"/>
                      <a:gd name="T34" fmla="*/ 82 w 164"/>
                      <a:gd name="T35" fmla="*/ 56 h 62"/>
                      <a:gd name="T36" fmla="*/ 153 w 164"/>
                      <a:gd name="T37" fmla="*/ 39 h 62"/>
                      <a:gd name="T38" fmla="*/ 153 w 164"/>
                      <a:gd name="T39" fmla="*/ 39 h 62"/>
                      <a:gd name="T40" fmla="*/ 159 w 164"/>
                      <a:gd name="T41" fmla="*/ 30 h 62"/>
                      <a:gd name="T42" fmla="*/ 159 w 164"/>
                      <a:gd name="T43" fmla="*/ 30 h 62"/>
                      <a:gd name="T44" fmla="*/ 155 w 164"/>
                      <a:gd name="T45" fmla="*/ 23 h 62"/>
                      <a:gd name="T46" fmla="*/ 155 w 164"/>
                      <a:gd name="T47" fmla="*/ 23 h 62"/>
                      <a:gd name="T48" fmla="*/ 144 w 164"/>
                      <a:gd name="T49" fmla="*/ 15 h 62"/>
                      <a:gd name="T50" fmla="*/ 144 w 164"/>
                      <a:gd name="T51" fmla="*/ 15 h 62"/>
                      <a:gd name="T52" fmla="*/ 106 w 164"/>
                      <a:gd name="T53" fmla="*/ 5 h 62"/>
                      <a:gd name="T54" fmla="*/ 106 w 164"/>
                      <a:gd name="T55" fmla="*/ 5 h 62"/>
                      <a:gd name="T56" fmla="*/ 106 w 164"/>
                      <a:gd name="T57" fmla="*/ 0 h 62"/>
                      <a:gd name="T58" fmla="*/ 159 w 164"/>
                      <a:gd name="T59" fmla="*/ 19 h 62"/>
                      <a:gd name="T60" fmla="*/ 159 w 164"/>
                      <a:gd name="T61" fmla="*/ 19 h 62"/>
                      <a:gd name="T62" fmla="*/ 164 w 164"/>
                      <a:gd name="T63" fmla="*/ 30 h 62"/>
                      <a:gd name="T64" fmla="*/ 164 w 164"/>
                      <a:gd name="T65" fmla="*/ 30 h 62"/>
                      <a:gd name="T66" fmla="*/ 157 w 164"/>
                      <a:gd name="T67" fmla="*/ 44 h 62"/>
                      <a:gd name="T68" fmla="*/ 157 w 164"/>
                      <a:gd name="T69" fmla="*/ 44 h 62"/>
                      <a:gd name="T70" fmla="*/ 139 w 164"/>
                      <a:gd name="T71" fmla="*/ 53 h 62"/>
                      <a:gd name="T72" fmla="*/ 139 w 164"/>
                      <a:gd name="T73" fmla="*/ 53 h 62"/>
                      <a:gd name="T74" fmla="*/ 82 w 164"/>
                      <a:gd name="T75" fmla="*/ 62 h 62"/>
                      <a:gd name="T76" fmla="*/ 82 w 164"/>
                      <a:gd name="T77" fmla="*/ 62 h 62"/>
                      <a:gd name="T78" fmla="*/ 7 w 164"/>
                      <a:gd name="T79" fmla="*/ 44 h 62"/>
                      <a:gd name="T80" fmla="*/ 106 w 164"/>
                      <a:gd name="T81" fmla="*/ 5 h 62"/>
                      <a:gd name="T82" fmla="*/ 106 w 164"/>
                      <a:gd name="T83" fmla="*/ 5 h 62"/>
                      <a:gd name="T84" fmla="*/ 106 w 164"/>
                      <a:gd name="T85" fmla="*/ 5 h 62"/>
                      <a:gd name="T86" fmla="*/ 106 w 164"/>
                      <a:gd name="T87" fmla="*/ 5 h 62"/>
                      <a:gd name="T88" fmla="*/ 106 w 164"/>
                      <a:gd name="T89" fmla="*/ 5 h 62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64"/>
                      <a:gd name="T136" fmla="*/ 0 h 62"/>
                      <a:gd name="T137" fmla="*/ 164 w 164"/>
                      <a:gd name="T138" fmla="*/ 62 h 62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64" h="62">
                        <a:moveTo>
                          <a:pt x="7" y="44"/>
                        </a:moveTo>
                        <a:cubicBezTo>
                          <a:pt x="3" y="40"/>
                          <a:pt x="0" y="35"/>
                          <a:pt x="0" y="30"/>
                        </a:cubicBezTo>
                        <a:cubicBezTo>
                          <a:pt x="0" y="30"/>
                          <a:pt x="0" y="30"/>
                          <a:pt x="0" y="30"/>
                        </a:cubicBezTo>
                        <a:cubicBezTo>
                          <a:pt x="0" y="22"/>
                          <a:pt x="7" y="16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26" y="6"/>
                          <a:pt x="39" y="2"/>
                          <a:pt x="54" y="0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40" y="8"/>
                          <a:pt x="27" y="12"/>
                          <a:pt x="19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0" y="21"/>
                          <a:pt x="6" y="26"/>
                          <a:pt x="6" y="30"/>
                        </a:cubicBezTo>
                        <a:cubicBezTo>
                          <a:pt x="6" y="30"/>
                          <a:pt x="6" y="30"/>
                          <a:pt x="6" y="30"/>
                        </a:cubicBezTo>
                        <a:cubicBezTo>
                          <a:pt x="6" y="33"/>
                          <a:pt x="7" y="36"/>
                          <a:pt x="11" y="39"/>
                        </a:cubicBezTo>
                        <a:cubicBezTo>
                          <a:pt x="11" y="39"/>
                          <a:pt x="11" y="39"/>
                          <a:pt x="11" y="39"/>
                        </a:cubicBezTo>
                        <a:cubicBezTo>
                          <a:pt x="15" y="42"/>
                          <a:pt x="20" y="45"/>
                          <a:pt x="27" y="48"/>
                        </a:cubicBezTo>
                        <a:cubicBezTo>
                          <a:pt x="27" y="48"/>
                          <a:pt x="27" y="48"/>
                          <a:pt x="27" y="48"/>
                        </a:cubicBezTo>
                        <a:cubicBezTo>
                          <a:pt x="41" y="53"/>
                          <a:pt x="61" y="56"/>
                          <a:pt x="82" y="56"/>
                        </a:cubicBezTo>
                        <a:cubicBezTo>
                          <a:pt x="82" y="56"/>
                          <a:pt x="82" y="56"/>
                          <a:pt x="82" y="56"/>
                        </a:cubicBezTo>
                        <a:cubicBezTo>
                          <a:pt x="115" y="56"/>
                          <a:pt x="142" y="49"/>
                          <a:pt x="153" y="39"/>
                        </a:cubicBezTo>
                        <a:cubicBezTo>
                          <a:pt x="153" y="39"/>
                          <a:pt x="153" y="39"/>
                          <a:pt x="153" y="39"/>
                        </a:cubicBezTo>
                        <a:cubicBezTo>
                          <a:pt x="157" y="36"/>
                          <a:pt x="159" y="33"/>
                          <a:pt x="159" y="30"/>
                        </a:cubicBezTo>
                        <a:cubicBezTo>
                          <a:pt x="159" y="30"/>
                          <a:pt x="159" y="30"/>
                          <a:pt x="159" y="30"/>
                        </a:cubicBezTo>
                        <a:cubicBezTo>
                          <a:pt x="159" y="28"/>
                          <a:pt x="158" y="25"/>
                          <a:pt x="155" y="23"/>
                        </a:cubicBezTo>
                        <a:cubicBezTo>
                          <a:pt x="155" y="23"/>
                          <a:pt x="155" y="23"/>
                          <a:pt x="155" y="23"/>
                        </a:cubicBezTo>
                        <a:cubicBezTo>
                          <a:pt x="153" y="20"/>
                          <a:pt x="149" y="18"/>
                          <a:pt x="144" y="15"/>
                        </a:cubicBezTo>
                        <a:cubicBezTo>
                          <a:pt x="144" y="15"/>
                          <a:pt x="144" y="15"/>
                          <a:pt x="144" y="15"/>
                        </a:cubicBezTo>
                        <a:cubicBezTo>
                          <a:pt x="135" y="11"/>
                          <a:pt x="121" y="7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0"/>
                          <a:pt x="106" y="0"/>
                          <a:pt x="106" y="0"/>
                        </a:cubicBezTo>
                        <a:cubicBezTo>
                          <a:pt x="131" y="3"/>
                          <a:pt x="150" y="9"/>
                          <a:pt x="159" y="19"/>
                        </a:cubicBezTo>
                        <a:cubicBezTo>
                          <a:pt x="159" y="19"/>
                          <a:pt x="159" y="19"/>
                          <a:pt x="159" y="19"/>
                        </a:cubicBezTo>
                        <a:cubicBezTo>
                          <a:pt x="162" y="22"/>
                          <a:pt x="164" y="26"/>
                          <a:pt x="164" y="30"/>
                        </a:cubicBezTo>
                        <a:cubicBezTo>
                          <a:pt x="164" y="30"/>
                          <a:pt x="164" y="30"/>
                          <a:pt x="164" y="30"/>
                        </a:cubicBezTo>
                        <a:cubicBezTo>
                          <a:pt x="164" y="35"/>
                          <a:pt x="161" y="40"/>
                          <a:pt x="157" y="44"/>
                        </a:cubicBezTo>
                        <a:cubicBezTo>
                          <a:pt x="157" y="44"/>
                          <a:pt x="157" y="44"/>
                          <a:pt x="157" y="44"/>
                        </a:cubicBezTo>
                        <a:cubicBezTo>
                          <a:pt x="153" y="47"/>
                          <a:pt x="147" y="51"/>
                          <a:pt x="139" y="53"/>
                        </a:cubicBezTo>
                        <a:cubicBezTo>
                          <a:pt x="139" y="53"/>
                          <a:pt x="139" y="53"/>
                          <a:pt x="139" y="53"/>
                        </a:cubicBezTo>
                        <a:cubicBezTo>
                          <a:pt x="124" y="59"/>
                          <a:pt x="104" y="62"/>
                          <a:pt x="82" y="62"/>
                        </a:cubicBezTo>
                        <a:cubicBezTo>
                          <a:pt x="82" y="62"/>
                          <a:pt x="82" y="62"/>
                          <a:pt x="82" y="62"/>
                        </a:cubicBezTo>
                        <a:cubicBezTo>
                          <a:pt x="49" y="62"/>
                          <a:pt x="20" y="55"/>
                          <a:pt x="7" y="44"/>
                        </a:cubicBezTo>
                        <a:close/>
                        <a:moveTo>
                          <a:pt x="106" y="5"/>
                        </a:move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7" name="Freeform 41"/>
                  <p:cNvSpPr>
                    <a:spLocks noEditPoints="1"/>
                  </p:cNvSpPr>
                  <p:nvPr/>
                </p:nvSpPr>
                <p:spPr bwMode="auto">
                  <a:xfrm>
                    <a:off x="1793" y="3913"/>
                    <a:ext cx="153" cy="234"/>
                  </a:xfrm>
                  <a:custGeom>
                    <a:avLst/>
                    <a:gdLst>
                      <a:gd name="T0" fmla="*/ 33 w 65"/>
                      <a:gd name="T1" fmla="*/ 0 h 99"/>
                      <a:gd name="T2" fmla="*/ 2 w 65"/>
                      <a:gd name="T3" fmla="*/ 67 h 99"/>
                      <a:gd name="T4" fmla="*/ 33 w 65"/>
                      <a:gd name="T5" fmla="*/ 99 h 99"/>
                      <a:gd name="T6" fmla="*/ 65 w 65"/>
                      <a:gd name="T7" fmla="*/ 67 h 99"/>
                      <a:gd name="T8" fmla="*/ 33 w 65"/>
                      <a:gd name="T9" fmla="*/ 0 h 99"/>
                      <a:gd name="T10" fmla="*/ 15 w 65"/>
                      <a:gd name="T11" fmla="*/ 76 h 99"/>
                      <a:gd name="T12" fmla="*/ 13 w 65"/>
                      <a:gd name="T13" fmla="*/ 80 h 99"/>
                      <a:gd name="T14" fmla="*/ 9 w 65"/>
                      <a:gd name="T15" fmla="*/ 78 h 99"/>
                      <a:gd name="T16" fmla="*/ 21 w 65"/>
                      <a:gd name="T17" fmla="*/ 38 h 99"/>
                      <a:gd name="T18" fmla="*/ 15 w 65"/>
                      <a:gd name="T19" fmla="*/ 76 h 9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65"/>
                      <a:gd name="T31" fmla="*/ 0 h 99"/>
                      <a:gd name="T32" fmla="*/ 65 w 65"/>
                      <a:gd name="T33" fmla="*/ 99 h 99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65" h="99">
                        <a:moveTo>
                          <a:pt x="33" y="0"/>
                        </a:moveTo>
                        <a:cubicBezTo>
                          <a:pt x="20" y="36"/>
                          <a:pt x="2" y="50"/>
                          <a:pt x="2" y="67"/>
                        </a:cubicBezTo>
                        <a:cubicBezTo>
                          <a:pt x="2" y="85"/>
                          <a:pt x="16" y="99"/>
                          <a:pt x="33" y="99"/>
                        </a:cubicBezTo>
                        <a:cubicBezTo>
                          <a:pt x="51" y="99"/>
                          <a:pt x="65" y="85"/>
                          <a:pt x="65" y="67"/>
                        </a:cubicBezTo>
                        <a:cubicBezTo>
                          <a:pt x="65" y="50"/>
                          <a:pt x="44" y="28"/>
                          <a:pt x="33" y="0"/>
                        </a:cubicBezTo>
                        <a:close/>
                        <a:moveTo>
                          <a:pt x="15" y="76"/>
                        </a:moveTo>
                        <a:cubicBezTo>
                          <a:pt x="15" y="78"/>
                          <a:pt x="14" y="80"/>
                          <a:pt x="13" y="80"/>
                        </a:cubicBezTo>
                        <a:cubicBezTo>
                          <a:pt x="11" y="80"/>
                          <a:pt x="9" y="79"/>
                          <a:pt x="9" y="78"/>
                        </a:cubicBezTo>
                        <a:cubicBezTo>
                          <a:pt x="0" y="63"/>
                          <a:pt x="21" y="38"/>
                          <a:pt x="21" y="38"/>
                        </a:cubicBezTo>
                        <a:cubicBezTo>
                          <a:pt x="21" y="38"/>
                          <a:pt x="6" y="65"/>
                          <a:pt x="15" y="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4" name="Group 42"/>
              <p:cNvGrpSpPr>
                <a:grpSpLocks/>
              </p:cNvGrpSpPr>
              <p:nvPr/>
            </p:nvGrpSpPr>
            <p:grpSpPr bwMode="auto">
              <a:xfrm>
                <a:off x="3728948" y="2587625"/>
                <a:ext cx="320675" cy="320675"/>
                <a:chOff x="1438" y="2837"/>
                <a:chExt cx="746" cy="746"/>
              </a:xfrm>
            </p:grpSpPr>
            <p:sp>
              <p:nvSpPr>
                <p:cNvPr id="59" name="AutoShape 44"/>
                <p:cNvSpPr>
                  <a:spLocks noChangeAspect="1" noChangeArrowheads="1"/>
                </p:cNvSpPr>
                <p:nvPr/>
              </p:nvSpPr>
              <p:spPr bwMode="gray">
                <a:xfrm>
                  <a:off x="1438" y="2837"/>
                  <a:ext cx="746" cy="746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60" name="Group 48"/>
                <p:cNvGrpSpPr>
                  <a:grpSpLocks/>
                </p:cNvGrpSpPr>
                <p:nvPr/>
              </p:nvGrpSpPr>
              <p:grpSpPr bwMode="auto">
                <a:xfrm>
                  <a:off x="1580" y="2994"/>
                  <a:ext cx="463" cy="431"/>
                  <a:chOff x="-1259" y="2382"/>
                  <a:chExt cx="463" cy="431"/>
                </a:xfrm>
              </p:grpSpPr>
              <p:sp>
                <p:nvSpPr>
                  <p:cNvPr id="61" name="Freeform 49"/>
                  <p:cNvSpPr>
                    <a:spLocks/>
                  </p:cNvSpPr>
                  <p:nvPr/>
                </p:nvSpPr>
                <p:spPr bwMode="auto">
                  <a:xfrm>
                    <a:off x="-1259" y="2382"/>
                    <a:ext cx="463" cy="327"/>
                  </a:xfrm>
                  <a:custGeom>
                    <a:avLst/>
                    <a:gdLst>
                      <a:gd name="T0" fmla="*/ 306 w 463"/>
                      <a:gd name="T1" fmla="*/ 139 h 327"/>
                      <a:gd name="T2" fmla="*/ 430 w 463"/>
                      <a:gd name="T3" fmla="*/ 217 h 327"/>
                      <a:gd name="T4" fmla="*/ 463 w 463"/>
                      <a:gd name="T5" fmla="*/ 205 h 327"/>
                      <a:gd name="T6" fmla="*/ 324 w 463"/>
                      <a:gd name="T7" fmla="*/ 115 h 327"/>
                      <a:gd name="T8" fmla="*/ 324 w 463"/>
                      <a:gd name="T9" fmla="*/ 43 h 327"/>
                      <a:gd name="T10" fmla="*/ 291 w 463"/>
                      <a:gd name="T11" fmla="*/ 26 h 327"/>
                      <a:gd name="T12" fmla="*/ 259 w 463"/>
                      <a:gd name="T13" fmla="*/ 36 h 327"/>
                      <a:gd name="T14" fmla="*/ 259 w 463"/>
                      <a:gd name="T15" fmla="*/ 71 h 327"/>
                      <a:gd name="T16" fmla="*/ 150 w 463"/>
                      <a:gd name="T17" fmla="*/ 0 h 327"/>
                      <a:gd name="T18" fmla="*/ 0 w 463"/>
                      <a:gd name="T19" fmla="*/ 193 h 327"/>
                      <a:gd name="T20" fmla="*/ 178 w 463"/>
                      <a:gd name="T21" fmla="*/ 327 h 327"/>
                      <a:gd name="T22" fmla="*/ 306 w 463"/>
                      <a:gd name="T23" fmla="*/ 139 h 32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63"/>
                      <a:gd name="T37" fmla="*/ 0 h 327"/>
                      <a:gd name="T38" fmla="*/ 463 w 463"/>
                      <a:gd name="T39" fmla="*/ 327 h 32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63" h="327">
                        <a:moveTo>
                          <a:pt x="306" y="139"/>
                        </a:moveTo>
                        <a:lnTo>
                          <a:pt x="430" y="217"/>
                        </a:lnTo>
                        <a:lnTo>
                          <a:pt x="463" y="205"/>
                        </a:lnTo>
                        <a:lnTo>
                          <a:pt x="324" y="115"/>
                        </a:lnTo>
                        <a:lnTo>
                          <a:pt x="324" y="43"/>
                        </a:lnTo>
                        <a:lnTo>
                          <a:pt x="291" y="26"/>
                        </a:lnTo>
                        <a:lnTo>
                          <a:pt x="259" y="36"/>
                        </a:lnTo>
                        <a:lnTo>
                          <a:pt x="259" y="71"/>
                        </a:lnTo>
                        <a:lnTo>
                          <a:pt x="150" y="0"/>
                        </a:lnTo>
                        <a:lnTo>
                          <a:pt x="0" y="193"/>
                        </a:lnTo>
                        <a:lnTo>
                          <a:pt x="178" y="327"/>
                        </a:lnTo>
                        <a:lnTo>
                          <a:pt x="306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1113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62" name="Freeform 50"/>
                  <p:cNvSpPr>
                    <a:spLocks/>
                  </p:cNvSpPr>
                  <p:nvPr/>
                </p:nvSpPr>
                <p:spPr bwMode="auto">
                  <a:xfrm>
                    <a:off x="-1240" y="2547"/>
                    <a:ext cx="388" cy="266"/>
                  </a:xfrm>
                  <a:custGeom>
                    <a:avLst/>
                    <a:gdLst>
                      <a:gd name="T0" fmla="*/ 164 w 388"/>
                      <a:gd name="T1" fmla="*/ 188 h 266"/>
                      <a:gd name="T2" fmla="*/ 0 w 388"/>
                      <a:gd name="T3" fmla="*/ 66 h 266"/>
                      <a:gd name="T4" fmla="*/ 0 w 388"/>
                      <a:gd name="T5" fmla="*/ 129 h 266"/>
                      <a:gd name="T6" fmla="*/ 173 w 388"/>
                      <a:gd name="T7" fmla="*/ 266 h 266"/>
                      <a:gd name="T8" fmla="*/ 228 w 388"/>
                      <a:gd name="T9" fmla="*/ 247 h 266"/>
                      <a:gd name="T10" fmla="*/ 228 w 388"/>
                      <a:gd name="T11" fmla="*/ 134 h 266"/>
                      <a:gd name="T12" fmla="*/ 296 w 388"/>
                      <a:gd name="T13" fmla="*/ 111 h 266"/>
                      <a:gd name="T14" fmla="*/ 296 w 388"/>
                      <a:gd name="T15" fmla="*/ 224 h 266"/>
                      <a:gd name="T16" fmla="*/ 387 w 388"/>
                      <a:gd name="T17" fmla="*/ 195 h 266"/>
                      <a:gd name="T18" fmla="*/ 387 w 388"/>
                      <a:gd name="T19" fmla="*/ 61 h 266"/>
                      <a:gd name="T20" fmla="*/ 388 w 388"/>
                      <a:gd name="T21" fmla="*/ 61 h 266"/>
                      <a:gd name="T22" fmla="*/ 293 w 388"/>
                      <a:gd name="T23" fmla="*/ 0 h 266"/>
                      <a:gd name="T24" fmla="*/ 164 w 388"/>
                      <a:gd name="T25" fmla="*/ 188 h 26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88"/>
                      <a:gd name="T40" fmla="*/ 0 h 266"/>
                      <a:gd name="T41" fmla="*/ 388 w 388"/>
                      <a:gd name="T42" fmla="*/ 266 h 26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88" h="266">
                        <a:moveTo>
                          <a:pt x="164" y="188"/>
                        </a:moveTo>
                        <a:lnTo>
                          <a:pt x="0" y="66"/>
                        </a:lnTo>
                        <a:lnTo>
                          <a:pt x="0" y="129"/>
                        </a:lnTo>
                        <a:lnTo>
                          <a:pt x="173" y="266"/>
                        </a:lnTo>
                        <a:lnTo>
                          <a:pt x="228" y="247"/>
                        </a:lnTo>
                        <a:lnTo>
                          <a:pt x="228" y="134"/>
                        </a:lnTo>
                        <a:lnTo>
                          <a:pt x="296" y="111"/>
                        </a:lnTo>
                        <a:lnTo>
                          <a:pt x="296" y="224"/>
                        </a:lnTo>
                        <a:lnTo>
                          <a:pt x="387" y="195"/>
                        </a:lnTo>
                        <a:lnTo>
                          <a:pt x="387" y="61"/>
                        </a:lnTo>
                        <a:lnTo>
                          <a:pt x="388" y="61"/>
                        </a:lnTo>
                        <a:lnTo>
                          <a:pt x="293" y="0"/>
                        </a:lnTo>
                        <a:lnTo>
                          <a:pt x="164" y="1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1113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5" name="Group 51"/>
              <p:cNvGrpSpPr>
                <a:grpSpLocks/>
              </p:cNvGrpSpPr>
              <p:nvPr/>
            </p:nvGrpSpPr>
            <p:grpSpPr bwMode="auto">
              <a:xfrm>
                <a:off x="3346361" y="2587625"/>
                <a:ext cx="315913" cy="315913"/>
                <a:chOff x="3866" y="3088"/>
                <a:chExt cx="567" cy="567"/>
              </a:xfrm>
            </p:grpSpPr>
            <p:sp>
              <p:nvSpPr>
                <p:cNvPr id="55" name="AutoShape 53"/>
                <p:cNvSpPr>
                  <a:spLocks noChangeAspect="1" noChangeArrowheads="1"/>
                </p:cNvSpPr>
                <p:nvPr/>
              </p:nvSpPr>
              <p:spPr bwMode="gray">
                <a:xfrm>
                  <a:off x="3866" y="3088"/>
                  <a:ext cx="567" cy="567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56" name="Group 57"/>
                <p:cNvGrpSpPr>
                  <a:grpSpLocks noChangeAspect="1"/>
                </p:cNvGrpSpPr>
                <p:nvPr/>
              </p:nvGrpSpPr>
              <p:grpSpPr bwMode="auto">
                <a:xfrm>
                  <a:off x="3966" y="3166"/>
                  <a:ext cx="367" cy="411"/>
                  <a:chOff x="-651" y="2081"/>
                  <a:chExt cx="381" cy="427"/>
                </a:xfrm>
              </p:grpSpPr>
              <p:sp>
                <p:nvSpPr>
                  <p:cNvPr id="57" name="Freeform 58"/>
                  <p:cNvSpPr>
                    <a:spLocks noChangeAspect="1"/>
                  </p:cNvSpPr>
                  <p:nvPr/>
                </p:nvSpPr>
                <p:spPr bwMode="auto">
                  <a:xfrm>
                    <a:off x="-651" y="2116"/>
                    <a:ext cx="187" cy="369"/>
                  </a:xfrm>
                  <a:custGeom>
                    <a:avLst/>
                    <a:gdLst>
                      <a:gd name="T0" fmla="*/ 30 w 79"/>
                      <a:gd name="T1" fmla="*/ 30 h 156"/>
                      <a:gd name="T2" fmla="*/ 74 w 79"/>
                      <a:gd name="T3" fmla="*/ 9 h 156"/>
                      <a:gd name="T4" fmla="*/ 79 w 79"/>
                      <a:gd name="T5" fmla="*/ 0 h 156"/>
                      <a:gd name="T6" fmla="*/ 0 w 79"/>
                      <a:gd name="T7" fmla="*/ 80 h 156"/>
                      <a:gd name="T8" fmla="*/ 18 w 79"/>
                      <a:gd name="T9" fmla="*/ 123 h 156"/>
                      <a:gd name="T10" fmla="*/ 18 w 79"/>
                      <a:gd name="T11" fmla="*/ 124 h 156"/>
                      <a:gd name="T12" fmla="*/ 19 w 79"/>
                      <a:gd name="T13" fmla="*/ 138 h 156"/>
                      <a:gd name="T14" fmla="*/ 19 w 79"/>
                      <a:gd name="T15" fmla="*/ 138 h 156"/>
                      <a:gd name="T16" fmla="*/ 34 w 79"/>
                      <a:gd name="T17" fmla="*/ 152 h 156"/>
                      <a:gd name="T18" fmla="*/ 37 w 79"/>
                      <a:gd name="T19" fmla="*/ 148 h 156"/>
                      <a:gd name="T20" fmla="*/ 44 w 79"/>
                      <a:gd name="T21" fmla="*/ 155 h 156"/>
                      <a:gd name="T22" fmla="*/ 48 w 79"/>
                      <a:gd name="T23" fmla="*/ 155 h 156"/>
                      <a:gd name="T24" fmla="*/ 48 w 79"/>
                      <a:gd name="T25" fmla="*/ 151 h 156"/>
                      <a:gd name="T26" fmla="*/ 40 w 79"/>
                      <a:gd name="T27" fmla="*/ 145 h 156"/>
                      <a:gd name="T28" fmla="*/ 47 w 79"/>
                      <a:gd name="T29" fmla="*/ 136 h 156"/>
                      <a:gd name="T30" fmla="*/ 55 w 79"/>
                      <a:gd name="T31" fmla="*/ 143 h 156"/>
                      <a:gd name="T32" fmla="*/ 58 w 79"/>
                      <a:gd name="T33" fmla="*/ 143 h 156"/>
                      <a:gd name="T34" fmla="*/ 58 w 79"/>
                      <a:gd name="T35" fmla="*/ 139 h 156"/>
                      <a:gd name="T36" fmla="*/ 51 w 79"/>
                      <a:gd name="T37" fmla="*/ 133 h 156"/>
                      <a:gd name="T38" fmla="*/ 53 w 79"/>
                      <a:gd name="T39" fmla="*/ 129 h 156"/>
                      <a:gd name="T40" fmla="*/ 38 w 79"/>
                      <a:gd name="T41" fmla="*/ 116 h 156"/>
                      <a:gd name="T42" fmla="*/ 38 w 79"/>
                      <a:gd name="T43" fmla="*/ 116 h 156"/>
                      <a:gd name="T44" fmla="*/ 24 w 79"/>
                      <a:gd name="T45" fmla="*/ 116 h 156"/>
                      <a:gd name="T46" fmla="*/ 9 w 79"/>
                      <a:gd name="T47" fmla="*/ 80 h 156"/>
                      <a:gd name="T48" fmla="*/ 9 w 79"/>
                      <a:gd name="T49" fmla="*/ 80 h 156"/>
                      <a:gd name="T50" fmla="*/ 30 w 79"/>
                      <a:gd name="T51" fmla="*/ 30 h 15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79"/>
                      <a:gd name="T79" fmla="*/ 0 h 156"/>
                      <a:gd name="T80" fmla="*/ 79 w 79"/>
                      <a:gd name="T81" fmla="*/ 156 h 156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79" h="156">
                        <a:moveTo>
                          <a:pt x="30" y="30"/>
                        </a:moveTo>
                        <a:cubicBezTo>
                          <a:pt x="41" y="18"/>
                          <a:pt x="57" y="11"/>
                          <a:pt x="74" y="9"/>
                        </a:cubicBezTo>
                        <a:cubicBezTo>
                          <a:pt x="76" y="6"/>
                          <a:pt x="78" y="3"/>
                          <a:pt x="79" y="0"/>
                        </a:cubicBezTo>
                        <a:cubicBezTo>
                          <a:pt x="35" y="1"/>
                          <a:pt x="0" y="37"/>
                          <a:pt x="0" y="80"/>
                        </a:cubicBezTo>
                        <a:cubicBezTo>
                          <a:pt x="0" y="98"/>
                          <a:pt x="8" y="111"/>
                          <a:pt x="18" y="123"/>
                        </a:cubicBezTo>
                        <a:cubicBezTo>
                          <a:pt x="18" y="124"/>
                          <a:pt x="18" y="124"/>
                          <a:pt x="18" y="124"/>
                        </a:cubicBezTo>
                        <a:cubicBezTo>
                          <a:pt x="14" y="128"/>
                          <a:pt x="14" y="135"/>
                          <a:pt x="19" y="138"/>
                        </a:cubicBezTo>
                        <a:cubicBezTo>
                          <a:pt x="19" y="138"/>
                          <a:pt x="19" y="138"/>
                          <a:pt x="19" y="138"/>
                        </a:cubicBezTo>
                        <a:cubicBezTo>
                          <a:pt x="34" y="152"/>
                          <a:pt x="34" y="152"/>
                          <a:pt x="34" y="152"/>
                        </a:cubicBezTo>
                        <a:cubicBezTo>
                          <a:pt x="37" y="148"/>
                          <a:pt x="37" y="148"/>
                          <a:pt x="37" y="148"/>
                        </a:cubicBezTo>
                        <a:cubicBezTo>
                          <a:pt x="44" y="155"/>
                          <a:pt x="44" y="155"/>
                          <a:pt x="44" y="155"/>
                        </a:cubicBezTo>
                        <a:cubicBezTo>
                          <a:pt x="45" y="156"/>
                          <a:pt x="47" y="156"/>
                          <a:pt x="48" y="155"/>
                        </a:cubicBezTo>
                        <a:cubicBezTo>
                          <a:pt x="49" y="154"/>
                          <a:pt x="49" y="152"/>
                          <a:pt x="48" y="151"/>
                        </a:cubicBezTo>
                        <a:cubicBezTo>
                          <a:pt x="40" y="145"/>
                          <a:pt x="40" y="145"/>
                          <a:pt x="40" y="145"/>
                        </a:cubicBezTo>
                        <a:cubicBezTo>
                          <a:pt x="47" y="136"/>
                          <a:pt x="47" y="136"/>
                          <a:pt x="47" y="136"/>
                        </a:cubicBezTo>
                        <a:cubicBezTo>
                          <a:pt x="55" y="143"/>
                          <a:pt x="55" y="143"/>
                          <a:pt x="55" y="143"/>
                        </a:cubicBezTo>
                        <a:cubicBezTo>
                          <a:pt x="56" y="144"/>
                          <a:pt x="57" y="144"/>
                          <a:pt x="58" y="143"/>
                        </a:cubicBezTo>
                        <a:cubicBezTo>
                          <a:pt x="59" y="142"/>
                          <a:pt x="59" y="140"/>
                          <a:pt x="58" y="139"/>
                        </a:cubicBezTo>
                        <a:cubicBezTo>
                          <a:pt x="51" y="133"/>
                          <a:pt x="51" y="133"/>
                          <a:pt x="51" y="133"/>
                        </a:cubicBezTo>
                        <a:cubicBezTo>
                          <a:pt x="53" y="129"/>
                          <a:pt x="53" y="129"/>
                          <a:pt x="53" y="129"/>
                        </a:cubicBezTo>
                        <a:cubicBezTo>
                          <a:pt x="38" y="116"/>
                          <a:pt x="38" y="116"/>
                          <a:pt x="38" y="116"/>
                        </a:cubicBezTo>
                        <a:cubicBezTo>
                          <a:pt x="38" y="116"/>
                          <a:pt x="38" y="116"/>
                          <a:pt x="38" y="116"/>
                        </a:cubicBezTo>
                        <a:cubicBezTo>
                          <a:pt x="34" y="112"/>
                          <a:pt x="28" y="113"/>
                          <a:pt x="24" y="116"/>
                        </a:cubicBezTo>
                        <a:cubicBezTo>
                          <a:pt x="15" y="106"/>
                          <a:pt x="9" y="96"/>
                          <a:pt x="9" y="80"/>
                        </a:cubicBezTo>
                        <a:cubicBezTo>
                          <a:pt x="9" y="80"/>
                          <a:pt x="9" y="80"/>
                          <a:pt x="9" y="80"/>
                        </a:cubicBezTo>
                        <a:cubicBezTo>
                          <a:pt x="9" y="61"/>
                          <a:pt x="17" y="43"/>
                          <a:pt x="30" y="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Freeform 59"/>
                  <p:cNvSpPr>
                    <a:spLocks noChangeAspect="1"/>
                  </p:cNvSpPr>
                  <p:nvPr/>
                </p:nvSpPr>
                <p:spPr bwMode="auto">
                  <a:xfrm>
                    <a:off x="-573" y="2081"/>
                    <a:ext cx="303" cy="427"/>
                  </a:xfrm>
                  <a:custGeom>
                    <a:avLst/>
                    <a:gdLst>
                      <a:gd name="T0" fmla="*/ 128 w 128"/>
                      <a:gd name="T1" fmla="*/ 95 h 181"/>
                      <a:gd name="T2" fmla="*/ 68 w 128"/>
                      <a:gd name="T3" fmla="*/ 18 h 181"/>
                      <a:gd name="T4" fmla="*/ 72 w 128"/>
                      <a:gd name="T5" fmla="*/ 24 h 181"/>
                      <a:gd name="T6" fmla="*/ 75 w 128"/>
                      <a:gd name="T7" fmla="*/ 29 h 181"/>
                      <a:gd name="T8" fmla="*/ 98 w 128"/>
                      <a:gd name="T9" fmla="*/ 45 h 181"/>
                      <a:gd name="T10" fmla="*/ 119 w 128"/>
                      <a:gd name="T11" fmla="*/ 95 h 181"/>
                      <a:gd name="T12" fmla="*/ 98 w 128"/>
                      <a:gd name="T13" fmla="*/ 146 h 181"/>
                      <a:gd name="T14" fmla="*/ 72 w 128"/>
                      <a:gd name="T15" fmla="*/ 163 h 181"/>
                      <a:gd name="T16" fmla="*/ 45 w 128"/>
                      <a:gd name="T17" fmla="*/ 154 h 181"/>
                      <a:gd name="T18" fmla="*/ 85 w 128"/>
                      <a:gd name="T19" fmla="*/ 90 h 181"/>
                      <a:gd name="T20" fmla="*/ 51 w 128"/>
                      <a:gd name="T21" fmla="*/ 0 h 181"/>
                      <a:gd name="T22" fmla="*/ 19 w 128"/>
                      <a:gd name="T23" fmla="*/ 67 h 181"/>
                      <a:gd name="T24" fmla="*/ 39 w 128"/>
                      <a:gd name="T25" fmla="*/ 132 h 181"/>
                      <a:gd name="T26" fmla="*/ 63 w 128"/>
                      <a:gd name="T27" fmla="*/ 66 h 181"/>
                      <a:gd name="T28" fmla="*/ 35 w 128"/>
                      <a:gd name="T29" fmla="*/ 152 h 181"/>
                      <a:gd name="T30" fmla="*/ 70 w 128"/>
                      <a:gd name="T31" fmla="*/ 173 h 181"/>
                      <a:gd name="T32" fmla="*/ 128 w 128"/>
                      <a:gd name="T33" fmla="*/ 95 h 181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181"/>
                      <a:gd name="T53" fmla="*/ 128 w 128"/>
                      <a:gd name="T54" fmla="*/ 181 h 181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181">
                        <a:moveTo>
                          <a:pt x="128" y="95"/>
                        </a:moveTo>
                        <a:cubicBezTo>
                          <a:pt x="128" y="58"/>
                          <a:pt x="103" y="27"/>
                          <a:pt x="68" y="18"/>
                        </a:cubicBezTo>
                        <a:cubicBezTo>
                          <a:pt x="69" y="19"/>
                          <a:pt x="71" y="22"/>
                          <a:pt x="72" y="24"/>
                        </a:cubicBezTo>
                        <a:cubicBezTo>
                          <a:pt x="73" y="25"/>
                          <a:pt x="74" y="27"/>
                          <a:pt x="75" y="29"/>
                        </a:cubicBezTo>
                        <a:cubicBezTo>
                          <a:pt x="84" y="33"/>
                          <a:pt x="92" y="38"/>
                          <a:pt x="98" y="45"/>
                        </a:cubicBezTo>
                        <a:cubicBezTo>
                          <a:pt x="111" y="58"/>
                          <a:pt x="119" y="76"/>
                          <a:pt x="119" y="95"/>
                        </a:cubicBezTo>
                        <a:cubicBezTo>
                          <a:pt x="119" y="115"/>
                          <a:pt x="111" y="133"/>
                          <a:pt x="98" y="146"/>
                        </a:cubicBezTo>
                        <a:cubicBezTo>
                          <a:pt x="91" y="153"/>
                          <a:pt x="82" y="159"/>
                          <a:pt x="72" y="163"/>
                        </a:cubicBezTo>
                        <a:cubicBezTo>
                          <a:pt x="60" y="168"/>
                          <a:pt x="45" y="163"/>
                          <a:pt x="45" y="154"/>
                        </a:cubicBezTo>
                        <a:cubicBezTo>
                          <a:pt x="45" y="137"/>
                          <a:pt x="77" y="132"/>
                          <a:pt x="85" y="90"/>
                        </a:cubicBezTo>
                        <a:cubicBezTo>
                          <a:pt x="93" y="49"/>
                          <a:pt x="51" y="0"/>
                          <a:pt x="51" y="0"/>
                        </a:cubicBezTo>
                        <a:cubicBezTo>
                          <a:pt x="51" y="30"/>
                          <a:pt x="35" y="33"/>
                          <a:pt x="19" y="67"/>
                        </a:cubicBezTo>
                        <a:cubicBezTo>
                          <a:pt x="0" y="106"/>
                          <a:pt x="39" y="132"/>
                          <a:pt x="39" y="132"/>
                        </a:cubicBezTo>
                        <a:cubicBezTo>
                          <a:pt x="59" y="101"/>
                          <a:pt x="63" y="66"/>
                          <a:pt x="63" y="66"/>
                        </a:cubicBezTo>
                        <a:cubicBezTo>
                          <a:pt x="68" y="112"/>
                          <a:pt x="35" y="136"/>
                          <a:pt x="35" y="152"/>
                        </a:cubicBezTo>
                        <a:cubicBezTo>
                          <a:pt x="35" y="181"/>
                          <a:pt x="69" y="173"/>
                          <a:pt x="70" y="173"/>
                        </a:cubicBezTo>
                        <a:cubicBezTo>
                          <a:pt x="103" y="163"/>
                          <a:pt x="128" y="132"/>
                          <a:pt x="128" y="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" name="Group 169"/>
              <p:cNvGrpSpPr>
                <a:grpSpLocks/>
              </p:cNvGrpSpPr>
              <p:nvPr/>
            </p:nvGrpSpPr>
            <p:grpSpPr bwMode="auto">
              <a:xfrm>
                <a:off x="2571661" y="2967038"/>
                <a:ext cx="1470025" cy="319088"/>
                <a:chOff x="3385" y="1629"/>
                <a:chExt cx="926" cy="201"/>
              </a:xfrm>
            </p:grpSpPr>
            <p:grpSp>
              <p:nvGrpSpPr>
                <p:cNvPr id="24" name="Group 138"/>
                <p:cNvGrpSpPr>
                  <a:grpSpLocks/>
                </p:cNvGrpSpPr>
                <p:nvPr/>
              </p:nvGrpSpPr>
              <p:grpSpPr bwMode="auto">
                <a:xfrm>
                  <a:off x="3385" y="1629"/>
                  <a:ext cx="205" cy="201"/>
                  <a:chOff x="-2197" y="1111"/>
                  <a:chExt cx="210" cy="210"/>
                </a:xfrm>
              </p:grpSpPr>
              <p:sp>
                <p:nvSpPr>
                  <p:cNvPr id="49" name="AutoShape 123"/>
                  <p:cNvSpPr>
                    <a:spLocks noChangeArrowheads="1"/>
                  </p:cNvSpPr>
                  <p:nvPr/>
                </p:nvSpPr>
                <p:spPr bwMode="gray">
                  <a:xfrm>
                    <a:off x="-2197" y="1111"/>
                    <a:ext cx="210" cy="210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50" name="Group 6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2139" y="1166"/>
                    <a:ext cx="100" cy="107"/>
                    <a:chOff x="-2217" y="1737"/>
                    <a:chExt cx="314" cy="336"/>
                  </a:xfrm>
                </p:grpSpPr>
                <p:sp>
                  <p:nvSpPr>
                    <p:cNvPr id="51" name="Freeform 6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049" y="1971"/>
                      <a:ext cx="40" cy="59"/>
                    </a:xfrm>
                    <a:custGeom>
                      <a:avLst/>
                      <a:gdLst>
                        <a:gd name="T0" fmla="*/ 17 w 17"/>
                        <a:gd name="T1" fmla="*/ 16 h 25"/>
                        <a:gd name="T2" fmla="*/ 8 w 17"/>
                        <a:gd name="T3" fmla="*/ 25 h 25"/>
                        <a:gd name="T4" fmla="*/ 0 w 17"/>
                        <a:gd name="T5" fmla="*/ 16 h 25"/>
                        <a:gd name="T6" fmla="*/ 12 w 17"/>
                        <a:gd name="T7" fmla="*/ 0 h 25"/>
                        <a:gd name="T8" fmla="*/ 17 w 17"/>
                        <a:gd name="T9" fmla="*/ 16 h 2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25"/>
                        <a:gd name="T17" fmla="*/ 17 w 17"/>
                        <a:gd name="T18" fmla="*/ 25 h 2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25">
                          <a:moveTo>
                            <a:pt x="17" y="16"/>
                          </a:moveTo>
                          <a:cubicBezTo>
                            <a:pt x="17" y="21"/>
                            <a:pt x="13" y="25"/>
                            <a:pt x="8" y="25"/>
                          </a:cubicBezTo>
                          <a:cubicBezTo>
                            <a:pt x="4" y="25"/>
                            <a:pt x="0" y="21"/>
                            <a:pt x="0" y="16"/>
                          </a:cubicBezTo>
                          <a:cubicBezTo>
                            <a:pt x="0" y="12"/>
                            <a:pt x="12" y="0"/>
                            <a:pt x="12" y="0"/>
                          </a:cubicBezTo>
                          <a:cubicBezTo>
                            <a:pt x="12" y="0"/>
                            <a:pt x="17" y="12"/>
                            <a:pt x="17" y="1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2" name="Freeform 6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144" y="1976"/>
                      <a:ext cx="33" cy="49"/>
                    </a:xfrm>
                    <a:custGeom>
                      <a:avLst/>
                      <a:gdLst>
                        <a:gd name="T0" fmla="*/ 14 w 14"/>
                        <a:gd name="T1" fmla="*/ 14 h 21"/>
                        <a:gd name="T2" fmla="*/ 7 w 14"/>
                        <a:gd name="T3" fmla="*/ 21 h 21"/>
                        <a:gd name="T4" fmla="*/ 0 w 14"/>
                        <a:gd name="T5" fmla="*/ 14 h 21"/>
                        <a:gd name="T6" fmla="*/ 11 w 14"/>
                        <a:gd name="T7" fmla="*/ 0 h 21"/>
                        <a:gd name="T8" fmla="*/ 14 w 14"/>
                        <a:gd name="T9" fmla="*/ 14 h 2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4"/>
                        <a:gd name="T16" fmla="*/ 0 h 21"/>
                        <a:gd name="T17" fmla="*/ 14 w 14"/>
                        <a:gd name="T18" fmla="*/ 21 h 2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4" h="21">
                          <a:moveTo>
                            <a:pt x="14" y="14"/>
                          </a:moveTo>
                          <a:cubicBezTo>
                            <a:pt x="14" y="18"/>
                            <a:pt x="11" y="21"/>
                            <a:pt x="7" y="21"/>
                          </a:cubicBezTo>
                          <a:cubicBezTo>
                            <a:pt x="3" y="21"/>
                            <a:pt x="0" y="18"/>
                            <a:pt x="0" y="14"/>
                          </a:cubicBezTo>
                          <a:cubicBezTo>
                            <a:pt x="0" y="10"/>
                            <a:pt x="11" y="0"/>
                            <a:pt x="11" y="0"/>
                          </a:cubicBezTo>
                          <a:cubicBezTo>
                            <a:pt x="11" y="0"/>
                            <a:pt x="14" y="10"/>
                            <a:pt x="14" y="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3" name="Freeform 6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104" y="2028"/>
                      <a:ext cx="31" cy="45"/>
                    </a:xfrm>
                    <a:custGeom>
                      <a:avLst/>
                      <a:gdLst>
                        <a:gd name="T0" fmla="*/ 13 w 13"/>
                        <a:gd name="T1" fmla="*/ 13 h 19"/>
                        <a:gd name="T2" fmla="*/ 7 w 13"/>
                        <a:gd name="T3" fmla="*/ 19 h 19"/>
                        <a:gd name="T4" fmla="*/ 0 w 13"/>
                        <a:gd name="T5" fmla="*/ 13 h 19"/>
                        <a:gd name="T6" fmla="*/ 10 w 13"/>
                        <a:gd name="T7" fmla="*/ 0 h 19"/>
                        <a:gd name="T8" fmla="*/ 13 w 13"/>
                        <a:gd name="T9" fmla="*/ 13 h 1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3"/>
                        <a:gd name="T16" fmla="*/ 0 h 19"/>
                        <a:gd name="T17" fmla="*/ 13 w 13"/>
                        <a:gd name="T18" fmla="*/ 19 h 1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3" h="19">
                          <a:moveTo>
                            <a:pt x="13" y="13"/>
                          </a:moveTo>
                          <a:cubicBezTo>
                            <a:pt x="13" y="16"/>
                            <a:pt x="10" y="19"/>
                            <a:pt x="7" y="19"/>
                          </a:cubicBezTo>
                          <a:cubicBezTo>
                            <a:pt x="3" y="19"/>
                            <a:pt x="0" y="16"/>
                            <a:pt x="0" y="13"/>
                          </a:cubicBezTo>
                          <a:cubicBezTo>
                            <a:pt x="0" y="9"/>
                            <a:pt x="10" y="0"/>
                            <a:pt x="10" y="0"/>
                          </a:cubicBezTo>
                          <a:cubicBezTo>
                            <a:pt x="10" y="0"/>
                            <a:pt x="13" y="9"/>
                            <a:pt x="13" y="1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54" name="Freeform 69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-2217" y="1737"/>
                      <a:ext cx="314" cy="248"/>
                    </a:xfrm>
                    <a:custGeom>
                      <a:avLst/>
                      <a:gdLst>
                        <a:gd name="T0" fmla="*/ 103 w 133"/>
                        <a:gd name="T1" fmla="*/ 24 h 105"/>
                        <a:gd name="T2" fmla="*/ 76 w 133"/>
                        <a:gd name="T3" fmla="*/ 2 h 105"/>
                        <a:gd name="T4" fmla="*/ 47 w 133"/>
                        <a:gd name="T5" fmla="*/ 19 h 105"/>
                        <a:gd name="T6" fmla="*/ 5 w 133"/>
                        <a:gd name="T7" fmla="*/ 40 h 105"/>
                        <a:gd name="T8" fmla="*/ 18 w 133"/>
                        <a:gd name="T9" fmla="*/ 66 h 105"/>
                        <a:gd name="T10" fmla="*/ 31 w 133"/>
                        <a:gd name="T11" fmla="*/ 83 h 105"/>
                        <a:gd name="T12" fmla="*/ 61 w 133"/>
                        <a:gd name="T13" fmla="*/ 85 h 105"/>
                        <a:gd name="T14" fmla="*/ 88 w 133"/>
                        <a:gd name="T15" fmla="*/ 95 h 105"/>
                        <a:gd name="T16" fmla="*/ 115 w 133"/>
                        <a:gd name="T17" fmla="*/ 73 h 105"/>
                        <a:gd name="T18" fmla="*/ 133 w 133"/>
                        <a:gd name="T19" fmla="*/ 47 h 105"/>
                        <a:gd name="T20" fmla="*/ 103 w 133"/>
                        <a:gd name="T21" fmla="*/ 24 h 105"/>
                        <a:gd name="T22" fmla="*/ 97 w 133"/>
                        <a:gd name="T23" fmla="*/ 70 h 105"/>
                        <a:gd name="T24" fmla="*/ 105 w 133"/>
                        <a:gd name="T25" fmla="*/ 72 h 105"/>
                        <a:gd name="T26" fmla="*/ 61 w 133"/>
                        <a:gd name="T27" fmla="*/ 77 h 105"/>
                        <a:gd name="T28" fmla="*/ 22 w 133"/>
                        <a:gd name="T29" fmla="*/ 50 h 105"/>
                        <a:gd name="T30" fmla="*/ 18 w 133"/>
                        <a:gd name="T31" fmla="*/ 60 h 105"/>
                        <a:gd name="T32" fmla="*/ 16 w 133"/>
                        <a:gd name="T33" fmla="*/ 36 h 105"/>
                        <a:gd name="T34" fmla="*/ 60 w 133"/>
                        <a:gd name="T35" fmla="*/ 32 h 105"/>
                        <a:gd name="T36" fmla="*/ 54 w 133"/>
                        <a:gd name="T37" fmla="*/ 22 h 105"/>
                        <a:gd name="T38" fmla="*/ 74 w 133"/>
                        <a:gd name="T39" fmla="*/ 14 h 105"/>
                        <a:gd name="T40" fmla="*/ 103 w 133"/>
                        <a:gd name="T41" fmla="*/ 34 h 105"/>
                        <a:gd name="T42" fmla="*/ 103 w 133"/>
                        <a:gd name="T43" fmla="*/ 29 h 105"/>
                        <a:gd name="T44" fmla="*/ 126 w 133"/>
                        <a:gd name="T45" fmla="*/ 50 h 105"/>
                        <a:gd name="T46" fmla="*/ 97 w 133"/>
                        <a:gd name="T47" fmla="*/ 70 h 105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133"/>
                        <a:gd name="T73" fmla="*/ 0 h 105"/>
                        <a:gd name="T74" fmla="*/ 133 w 133"/>
                        <a:gd name="T75" fmla="*/ 105 h 105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133" h="105">
                          <a:moveTo>
                            <a:pt x="103" y="24"/>
                          </a:moveTo>
                          <a:cubicBezTo>
                            <a:pt x="103" y="24"/>
                            <a:pt x="94" y="4"/>
                            <a:pt x="76" y="2"/>
                          </a:cubicBezTo>
                          <a:cubicBezTo>
                            <a:pt x="58" y="0"/>
                            <a:pt x="47" y="19"/>
                            <a:pt x="47" y="19"/>
                          </a:cubicBezTo>
                          <a:cubicBezTo>
                            <a:pt x="22" y="17"/>
                            <a:pt x="11" y="23"/>
                            <a:pt x="5" y="40"/>
                          </a:cubicBezTo>
                          <a:cubicBezTo>
                            <a:pt x="0" y="56"/>
                            <a:pt x="18" y="66"/>
                            <a:pt x="18" y="66"/>
                          </a:cubicBezTo>
                          <a:cubicBezTo>
                            <a:pt x="18" y="66"/>
                            <a:pt x="19" y="71"/>
                            <a:pt x="31" y="83"/>
                          </a:cubicBezTo>
                          <a:cubicBezTo>
                            <a:pt x="44" y="96"/>
                            <a:pt x="61" y="85"/>
                            <a:pt x="61" y="85"/>
                          </a:cubicBezTo>
                          <a:cubicBezTo>
                            <a:pt x="61" y="85"/>
                            <a:pt x="67" y="95"/>
                            <a:pt x="88" y="95"/>
                          </a:cubicBezTo>
                          <a:cubicBezTo>
                            <a:pt x="109" y="95"/>
                            <a:pt x="115" y="73"/>
                            <a:pt x="115" y="73"/>
                          </a:cubicBezTo>
                          <a:cubicBezTo>
                            <a:pt x="115" y="73"/>
                            <a:pt x="133" y="69"/>
                            <a:pt x="133" y="47"/>
                          </a:cubicBezTo>
                          <a:cubicBezTo>
                            <a:pt x="133" y="26"/>
                            <a:pt x="103" y="24"/>
                            <a:pt x="103" y="24"/>
                          </a:cubicBezTo>
                          <a:close/>
                          <a:moveTo>
                            <a:pt x="97" y="70"/>
                          </a:moveTo>
                          <a:cubicBezTo>
                            <a:pt x="105" y="72"/>
                            <a:pt x="105" y="72"/>
                            <a:pt x="105" y="72"/>
                          </a:cubicBezTo>
                          <a:cubicBezTo>
                            <a:pt x="83" y="105"/>
                            <a:pt x="61" y="77"/>
                            <a:pt x="61" y="77"/>
                          </a:cubicBezTo>
                          <a:cubicBezTo>
                            <a:pt x="25" y="89"/>
                            <a:pt x="22" y="50"/>
                            <a:pt x="22" y="50"/>
                          </a:cubicBezTo>
                          <a:cubicBezTo>
                            <a:pt x="18" y="60"/>
                            <a:pt x="18" y="60"/>
                            <a:pt x="18" y="60"/>
                          </a:cubicBezTo>
                          <a:cubicBezTo>
                            <a:pt x="18" y="60"/>
                            <a:pt x="7" y="53"/>
                            <a:pt x="16" y="36"/>
                          </a:cubicBezTo>
                          <a:cubicBezTo>
                            <a:pt x="31" y="15"/>
                            <a:pt x="60" y="32"/>
                            <a:pt x="60" y="32"/>
                          </a:cubicBezTo>
                          <a:cubicBezTo>
                            <a:pt x="54" y="22"/>
                            <a:pt x="54" y="22"/>
                            <a:pt x="54" y="22"/>
                          </a:cubicBezTo>
                          <a:cubicBezTo>
                            <a:pt x="54" y="22"/>
                            <a:pt x="58" y="15"/>
                            <a:pt x="74" y="14"/>
                          </a:cubicBezTo>
                          <a:cubicBezTo>
                            <a:pt x="91" y="12"/>
                            <a:pt x="103" y="34"/>
                            <a:pt x="103" y="34"/>
                          </a:cubicBezTo>
                          <a:cubicBezTo>
                            <a:pt x="103" y="29"/>
                            <a:pt x="103" y="29"/>
                            <a:pt x="103" y="29"/>
                          </a:cubicBezTo>
                          <a:cubicBezTo>
                            <a:pt x="103" y="29"/>
                            <a:pt x="125" y="33"/>
                            <a:pt x="126" y="50"/>
                          </a:cubicBezTo>
                          <a:cubicBezTo>
                            <a:pt x="127" y="68"/>
                            <a:pt x="97" y="70"/>
                            <a:pt x="97" y="7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5" name="Group 113"/>
                <p:cNvGrpSpPr>
                  <a:grpSpLocks/>
                </p:cNvGrpSpPr>
                <p:nvPr/>
              </p:nvGrpSpPr>
              <p:grpSpPr bwMode="auto">
                <a:xfrm>
                  <a:off x="3632" y="1629"/>
                  <a:ext cx="201" cy="196"/>
                  <a:chOff x="-1587" y="1111"/>
                  <a:chExt cx="498" cy="498"/>
                </a:xfrm>
              </p:grpSpPr>
              <p:sp>
                <p:nvSpPr>
                  <p:cNvPr id="45" name="AutoShape 101"/>
                  <p:cNvSpPr>
                    <a:spLocks noChangeArrowheads="1"/>
                  </p:cNvSpPr>
                  <p:nvPr/>
                </p:nvSpPr>
                <p:spPr bwMode="gray">
                  <a:xfrm>
                    <a:off x="-1587" y="1111"/>
                    <a:ext cx="498" cy="498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46" name="Group 112"/>
                  <p:cNvGrpSpPr>
                    <a:grpSpLocks/>
                  </p:cNvGrpSpPr>
                  <p:nvPr/>
                </p:nvGrpSpPr>
                <p:grpSpPr bwMode="auto">
                  <a:xfrm>
                    <a:off x="-1426" y="1198"/>
                    <a:ext cx="213" cy="312"/>
                    <a:chOff x="-763" y="1699"/>
                    <a:chExt cx="213" cy="312"/>
                  </a:xfrm>
                </p:grpSpPr>
                <p:sp>
                  <p:nvSpPr>
                    <p:cNvPr id="47" name="Freeform 8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763" y="1699"/>
                      <a:ext cx="109" cy="35"/>
                    </a:xfrm>
                    <a:custGeom>
                      <a:avLst/>
                      <a:gdLst>
                        <a:gd name="T0" fmla="*/ 74 w 87"/>
                        <a:gd name="T1" fmla="*/ 27 h 28"/>
                        <a:gd name="T2" fmla="*/ 87 w 87"/>
                        <a:gd name="T3" fmla="*/ 14 h 28"/>
                        <a:gd name="T4" fmla="*/ 74 w 87"/>
                        <a:gd name="T5" fmla="*/ 0 h 28"/>
                        <a:gd name="T6" fmla="*/ 13 w 87"/>
                        <a:gd name="T7" fmla="*/ 0 h 28"/>
                        <a:gd name="T8" fmla="*/ 0 w 87"/>
                        <a:gd name="T9" fmla="*/ 14 h 28"/>
                        <a:gd name="T10" fmla="*/ 13 w 87"/>
                        <a:gd name="T11" fmla="*/ 27 h 28"/>
                        <a:gd name="T12" fmla="*/ 13 w 87"/>
                        <a:gd name="T13" fmla="*/ 28 h 28"/>
                        <a:gd name="T14" fmla="*/ 74 w 87"/>
                        <a:gd name="T15" fmla="*/ 28 h 28"/>
                        <a:gd name="T16" fmla="*/ 74 w 87"/>
                        <a:gd name="T17" fmla="*/ 27 h 28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87"/>
                        <a:gd name="T28" fmla="*/ 0 h 28"/>
                        <a:gd name="T29" fmla="*/ 87 w 87"/>
                        <a:gd name="T30" fmla="*/ 28 h 28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87" h="28">
                          <a:moveTo>
                            <a:pt x="74" y="27"/>
                          </a:moveTo>
                          <a:cubicBezTo>
                            <a:pt x="81" y="27"/>
                            <a:pt x="87" y="21"/>
                            <a:pt x="87" y="14"/>
                          </a:cubicBezTo>
                          <a:cubicBezTo>
                            <a:pt x="87" y="6"/>
                            <a:pt x="81" y="0"/>
                            <a:pt x="74" y="0"/>
                          </a:cubicBezTo>
                          <a:cubicBezTo>
                            <a:pt x="13" y="0"/>
                            <a:pt x="13" y="0"/>
                            <a:pt x="13" y="0"/>
                          </a:cubicBezTo>
                          <a:cubicBezTo>
                            <a:pt x="6" y="0"/>
                            <a:pt x="0" y="6"/>
                            <a:pt x="0" y="14"/>
                          </a:cubicBezTo>
                          <a:cubicBezTo>
                            <a:pt x="0" y="21"/>
                            <a:pt x="6" y="27"/>
                            <a:pt x="13" y="27"/>
                          </a:cubicBezTo>
                          <a:cubicBezTo>
                            <a:pt x="13" y="28"/>
                            <a:pt x="13" y="28"/>
                            <a:pt x="13" y="28"/>
                          </a:cubicBezTo>
                          <a:cubicBezTo>
                            <a:pt x="74" y="28"/>
                            <a:pt x="74" y="28"/>
                            <a:pt x="74" y="28"/>
                          </a:cubicBezTo>
                          <a:lnTo>
                            <a:pt x="74" y="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8" name="Freeform 84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-746" y="1740"/>
                      <a:ext cx="196" cy="271"/>
                    </a:xfrm>
                    <a:custGeom>
                      <a:avLst/>
                      <a:gdLst>
                        <a:gd name="T0" fmla="*/ 112 w 157"/>
                        <a:gd name="T1" fmla="*/ 126 h 216"/>
                        <a:gd name="T2" fmla="*/ 83 w 157"/>
                        <a:gd name="T3" fmla="*/ 161 h 216"/>
                        <a:gd name="T4" fmla="*/ 110 w 157"/>
                        <a:gd name="T5" fmla="*/ 145 h 216"/>
                        <a:gd name="T6" fmla="*/ 64 w 157"/>
                        <a:gd name="T7" fmla="*/ 186 h 216"/>
                        <a:gd name="T8" fmla="*/ 85 w 157"/>
                        <a:gd name="T9" fmla="*/ 126 h 216"/>
                        <a:gd name="T10" fmla="*/ 99 w 157"/>
                        <a:gd name="T11" fmla="*/ 14 h 216"/>
                        <a:gd name="T12" fmla="*/ 73 w 157"/>
                        <a:gd name="T13" fmla="*/ 66 h 216"/>
                        <a:gd name="T14" fmla="*/ 77 w 157"/>
                        <a:gd name="T15" fmla="*/ 119 h 216"/>
                        <a:gd name="T16" fmla="*/ 88 w 157"/>
                        <a:gd name="T17" fmla="*/ 80 h 216"/>
                        <a:gd name="T18" fmla="*/ 61 w 157"/>
                        <a:gd name="T19" fmla="*/ 184 h 216"/>
                        <a:gd name="T20" fmla="*/ 61 w 157"/>
                        <a:gd name="T21" fmla="*/ 0 h 216"/>
                        <a:gd name="T22" fmla="*/ 0 w 157"/>
                        <a:gd name="T23" fmla="*/ 0 h 216"/>
                        <a:gd name="T24" fmla="*/ 0 w 157"/>
                        <a:gd name="T25" fmla="*/ 189 h 216"/>
                        <a:gd name="T26" fmla="*/ 1 w 157"/>
                        <a:gd name="T27" fmla="*/ 189 h 216"/>
                        <a:gd name="T28" fmla="*/ 31 w 157"/>
                        <a:gd name="T29" fmla="*/ 216 h 216"/>
                        <a:gd name="T30" fmla="*/ 58 w 157"/>
                        <a:gd name="T31" fmla="*/ 198 h 216"/>
                        <a:gd name="T32" fmla="*/ 82 w 157"/>
                        <a:gd name="T33" fmla="*/ 175 h 216"/>
                        <a:gd name="T34" fmla="*/ 127 w 157"/>
                        <a:gd name="T35" fmla="*/ 159 h 216"/>
                        <a:gd name="T36" fmla="*/ 157 w 157"/>
                        <a:gd name="T37" fmla="*/ 115 h 216"/>
                        <a:gd name="T38" fmla="*/ 112 w 157"/>
                        <a:gd name="T39" fmla="*/ 126 h 216"/>
                        <a:gd name="T40" fmla="*/ 41 w 157"/>
                        <a:gd name="T41" fmla="*/ 70 h 216"/>
                        <a:gd name="T42" fmla="*/ 47 w 157"/>
                        <a:gd name="T43" fmla="*/ 76 h 216"/>
                        <a:gd name="T44" fmla="*/ 41 w 157"/>
                        <a:gd name="T45" fmla="*/ 83 h 216"/>
                        <a:gd name="T46" fmla="*/ 34 w 157"/>
                        <a:gd name="T47" fmla="*/ 76 h 216"/>
                        <a:gd name="T48" fmla="*/ 41 w 157"/>
                        <a:gd name="T49" fmla="*/ 70 h 216"/>
                        <a:gd name="T50" fmla="*/ 23 w 157"/>
                        <a:gd name="T51" fmla="*/ 47 h 216"/>
                        <a:gd name="T52" fmla="*/ 28 w 157"/>
                        <a:gd name="T53" fmla="*/ 52 h 216"/>
                        <a:gd name="T54" fmla="*/ 23 w 157"/>
                        <a:gd name="T55" fmla="*/ 57 h 216"/>
                        <a:gd name="T56" fmla="*/ 18 w 157"/>
                        <a:gd name="T57" fmla="*/ 52 h 216"/>
                        <a:gd name="T58" fmla="*/ 23 w 157"/>
                        <a:gd name="T59" fmla="*/ 47 h 216"/>
                        <a:gd name="T60" fmla="*/ 52 w 157"/>
                        <a:gd name="T61" fmla="*/ 188 h 216"/>
                        <a:gd name="T62" fmla="*/ 51 w 157"/>
                        <a:gd name="T63" fmla="*/ 188 h 216"/>
                        <a:gd name="T64" fmla="*/ 31 w 157"/>
                        <a:gd name="T65" fmla="*/ 206 h 216"/>
                        <a:gd name="T66" fmla="*/ 10 w 157"/>
                        <a:gd name="T67" fmla="*/ 188 h 216"/>
                        <a:gd name="T68" fmla="*/ 10 w 157"/>
                        <a:gd name="T69" fmla="*/ 188 h 216"/>
                        <a:gd name="T70" fmla="*/ 10 w 157"/>
                        <a:gd name="T71" fmla="*/ 90 h 216"/>
                        <a:gd name="T72" fmla="*/ 52 w 157"/>
                        <a:gd name="T73" fmla="*/ 90 h 216"/>
                        <a:gd name="T74" fmla="*/ 52 w 157"/>
                        <a:gd name="T75" fmla="*/ 188 h 21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157"/>
                        <a:gd name="T115" fmla="*/ 0 h 216"/>
                        <a:gd name="T116" fmla="*/ 157 w 157"/>
                        <a:gd name="T117" fmla="*/ 216 h 216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157" h="216">
                          <a:moveTo>
                            <a:pt x="112" y="126"/>
                          </a:moveTo>
                          <a:cubicBezTo>
                            <a:pt x="96" y="128"/>
                            <a:pt x="83" y="161"/>
                            <a:pt x="83" y="161"/>
                          </a:cubicBezTo>
                          <a:cubicBezTo>
                            <a:pt x="94" y="150"/>
                            <a:pt x="101" y="147"/>
                            <a:pt x="110" y="145"/>
                          </a:cubicBezTo>
                          <a:cubicBezTo>
                            <a:pt x="110" y="145"/>
                            <a:pt x="80" y="172"/>
                            <a:pt x="64" y="186"/>
                          </a:cubicBezTo>
                          <a:cubicBezTo>
                            <a:pt x="72" y="172"/>
                            <a:pt x="82" y="150"/>
                            <a:pt x="85" y="126"/>
                          </a:cubicBezTo>
                          <a:cubicBezTo>
                            <a:pt x="132" y="74"/>
                            <a:pt x="99" y="14"/>
                            <a:pt x="99" y="14"/>
                          </a:cubicBezTo>
                          <a:cubicBezTo>
                            <a:pt x="99" y="14"/>
                            <a:pt x="101" y="26"/>
                            <a:pt x="73" y="66"/>
                          </a:cubicBezTo>
                          <a:cubicBezTo>
                            <a:pt x="59" y="86"/>
                            <a:pt x="77" y="119"/>
                            <a:pt x="77" y="119"/>
                          </a:cubicBezTo>
                          <a:cubicBezTo>
                            <a:pt x="75" y="92"/>
                            <a:pt x="88" y="80"/>
                            <a:pt x="88" y="80"/>
                          </a:cubicBezTo>
                          <a:cubicBezTo>
                            <a:pt x="88" y="80"/>
                            <a:pt x="81" y="149"/>
                            <a:pt x="61" y="184"/>
                          </a:cubicBezTo>
                          <a:cubicBezTo>
                            <a:pt x="61" y="0"/>
                            <a:pt x="61" y="0"/>
                            <a:pt x="61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89"/>
                            <a:pt x="0" y="189"/>
                            <a:pt x="0" y="189"/>
                          </a:cubicBezTo>
                          <a:cubicBezTo>
                            <a:pt x="1" y="189"/>
                            <a:pt x="1" y="189"/>
                            <a:pt x="1" y="189"/>
                          </a:cubicBezTo>
                          <a:cubicBezTo>
                            <a:pt x="3" y="204"/>
                            <a:pt x="15" y="216"/>
                            <a:pt x="31" y="216"/>
                          </a:cubicBezTo>
                          <a:cubicBezTo>
                            <a:pt x="43" y="216"/>
                            <a:pt x="53" y="209"/>
                            <a:pt x="58" y="198"/>
                          </a:cubicBezTo>
                          <a:cubicBezTo>
                            <a:pt x="65" y="191"/>
                            <a:pt x="80" y="176"/>
                            <a:pt x="82" y="175"/>
                          </a:cubicBezTo>
                          <a:cubicBezTo>
                            <a:pt x="88" y="175"/>
                            <a:pt x="109" y="174"/>
                            <a:pt x="127" y="159"/>
                          </a:cubicBezTo>
                          <a:cubicBezTo>
                            <a:pt x="148" y="141"/>
                            <a:pt x="157" y="115"/>
                            <a:pt x="157" y="115"/>
                          </a:cubicBezTo>
                          <a:cubicBezTo>
                            <a:pt x="157" y="115"/>
                            <a:pt x="137" y="122"/>
                            <a:pt x="112" y="126"/>
                          </a:cubicBezTo>
                          <a:close/>
                          <a:moveTo>
                            <a:pt x="41" y="70"/>
                          </a:moveTo>
                          <a:cubicBezTo>
                            <a:pt x="44" y="70"/>
                            <a:pt x="47" y="73"/>
                            <a:pt x="47" y="76"/>
                          </a:cubicBezTo>
                          <a:cubicBezTo>
                            <a:pt x="47" y="80"/>
                            <a:pt x="44" y="83"/>
                            <a:pt x="41" y="83"/>
                          </a:cubicBezTo>
                          <a:cubicBezTo>
                            <a:pt x="37" y="83"/>
                            <a:pt x="34" y="80"/>
                            <a:pt x="34" y="76"/>
                          </a:cubicBezTo>
                          <a:cubicBezTo>
                            <a:pt x="34" y="73"/>
                            <a:pt x="37" y="70"/>
                            <a:pt x="41" y="70"/>
                          </a:cubicBezTo>
                          <a:close/>
                          <a:moveTo>
                            <a:pt x="23" y="47"/>
                          </a:moveTo>
                          <a:cubicBezTo>
                            <a:pt x="26" y="47"/>
                            <a:pt x="28" y="50"/>
                            <a:pt x="28" y="52"/>
                          </a:cubicBezTo>
                          <a:cubicBezTo>
                            <a:pt x="28" y="55"/>
                            <a:pt x="26" y="57"/>
                            <a:pt x="23" y="57"/>
                          </a:cubicBezTo>
                          <a:cubicBezTo>
                            <a:pt x="21" y="57"/>
                            <a:pt x="18" y="55"/>
                            <a:pt x="18" y="52"/>
                          </a:cubicBezTo>
                          <a:cubicBezTo>
                            <a:pt x="18" y="50"/>
                            <a:pt x="21" y="47"/>
                            <a:pt x="23" y="47"/>
                          </a:cubicBezTo>
                          <a:close/>
                          <a:moveTo>
                            <a:pt x="52" y="188"/>
                          </a:moveTo>
                          <a:cubicBezTo>
                            <a:pt x="51" y="188"/>
                            <a:pt x="51" y="188"/>
                            <a:pt x="51" y="188"/>
                          </a:cubicBezTo>
                          <a:cubicBezTo>
                            <a:pt x="50" y="198"/>
                            <a:pt x="41" y="206"/>
                            <a:pt x="31" y="206"/>
                          </a:cubicBezTo>
                          <a:cubicBezTo>
                            <a:pt x="20" y="206"/>
                            <a:pt x="11" y="198"/>
                            <a:pt x="10" y="188"/>
                          </a:cubicBezTo>
                          <a:cubicBezTo>
                            <a:pt x="10" y="188"/>
                            <a:pt x="10" y="188"/>
                            <a:pt x="10" y="188"/>
                          </a:cubicBezTo>
                          <a:cubicBezTo>
                            <a:pt x="10" y="90"/>
                            <a:pt x="10" y="90"/>
                            <a:pt x="10" y="90"/>
                          </a:cubicBezTo>
                          <a:cubicBezTo>
                            <a:pt x="52" y="90"/>
                            <a:pt x="52" y="90"/>
                            <a:pt x="52" y="90"/>
                          </a:cubicBezTo>
                          <a:lnTo>
                            <a:pt x="52" y="18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6" name="Group 168"/>
                <p:cNvGrpSpPr>
                  <a:grpSpLocks/>
                </p:cNvGrpSpPr>
                <p:nvPr/>
              </p:nvGrpSpPr>
              <p:grpSpPr bwMode="auto">
                <a:xfrm>
                  <a:off x="4115" y="1629"/>
                  <a:ext cx="196" cy="196"/>
                  <a:chOff x="-1428" y="1117"/>
                  <a:chExt cx="210" cy="210"/>
                </a:xfrm>
              </p:grpSpPr>
              <p:sp>
                <p:nvSpPr>
                  <p:cNvPr id="39" name="AutoShape 131"/>
                  <p:cNvSpPr>
                    <a:spLocks noChangeArrowheads="1"/>
                  </p:cNvSpPr>
                  <p:nvPr/>
                </p:nvSpPr>
                <p:spPr bwMode="gray">
                  <a:xfrm>
                    <a:off x="-1428" y="1117"/>
                    <a:ext cx="210" cy="210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40" name="Group 166"/>
                  <p:cNvGrpSpPr>
                    <a:grpSpLocks/>
                  </p:cNvGrpSpPr>
                  <p:nvPr/>
                </p:nvGrpSpPr>
                <p:grpSpPr bwMode="auto">
                  <a:xfrm>
                    <a:off x="-1368" y="1171"/>
                    <a:ext cx="77" cy="98"/>
                    <a:chOff x="-1516" y="398"/>
                    <a:chExt cx="345" cy="437"/>
                  </a:xfrm>
                </p:grpSpPr>
                <p:sp>
                  <p:nvSpPr>
                    <p:cNvPr id="41" name="Freeform 145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-1470" y="474"/>
                      <a:ext cx="299" cy="361"/>
                    </a:xfrm>
                    <a:custGeom>
                      <a:avLst/>
                      <a:gdLst>
                        <a:gd name="T0" fmla="*/ 82 w 86"/>
                        <a:gd name="T1" fmla="*/ 0 h 104"/>
                        <a:gd name="T2" fmla="*/ 33 w 86"/>
                        <a:gd name="T3" fmla="*/ 0 h 104"/>
                        <a:gd name="T4" fmla="*/ 33 w 86"/>
                        <a:gd name="T5" fmla="*/ 0 h 104"/>
                        <a:gd name="T6" fmla="*/ 0 w 86"/>
                        <a:gd name="T7" fmla="*/ 22 h 104"/>
                        <a:gd name="T8" fmla="*/ 0 w 86"/>
                        <a:gd name="T9" fmla="*/ 99 h 104"/>
                        <a:gd name="T10" fmla="*/ 5 w 86"/>
                        <a:gd name="T11" fmla="*/ 104 h 104"/>
                        <a:gd name="T12" fmla="*/ 81 w 86"/>
                        <a:gd name="T13" fmla="*/ 104 h 104"/>
                        <a:gd name="T14" fmla="*/ 86 w 86"/>
                        <a:gd name="T15" fmla="*/ 99 h 104"/>
                        <a:gd name="T16" fmla="*/ 86 w 86"/>
                        <a:gd name="T17" fmla="*/ 5 h 104"/>
                        <a:gd name="T18" fmla="*/ 82 w 86"/>
                        <a:gd name="T19" fmla="*/ 0 h 104"/>
                        <a:gd name="T20" fmla="*/ 78 w 86"/>
                        <a:gd name="T21" fmla="*/ 92 h 104"/>
                        <a:gd name="T22" fmla="*/ 73 w 86"/>
                        <a:gd name="T23" fmla="*/ 96 h 104"/>
                        <a:gd name="T24" fmla="*/ 12 w 86"/>
                        <a:gd name="T25" fmla="*/ 96 h 104"/>
                        <a:gd name="T26" fmla="*/ 8 w 86"/>
                        <a:gd name="T27" fmla="*/ 92 h 104"/>
                        <a:gd name="T28" fmla="*/ 8 w 86"/>
                        <a:gd name="T29" fmla="*/ 40 h 104"/>
                        <a:gd name="T30" fmla="*/ 12 w 86"/>
                        <a:gd name="T31" fmla="*/ 35 h 104"/>
                        <a:gd name="T32" fmla="*/ 73 w 86"/>
                        <a:gd name="T33" fmla="*/ 35 h 104"/>
                        <a:gd name="T34" fmla="*/ 78 w 86"/>
                        <a:gd name="T35" fmla="*/ 40 h 104"/>
                        <a:gd name="T36" fmla="*/ 78 w 86"/>
                        <a:gd name="T37" fmla="*/ 92 h 104"/>
                        <a:gd name="T38" fmla="*/ 79 w 86"/>
                        <a:gd name="T39" fmla="*/ 24 h 104"/>
                        <a:gd name="T40" fmla="*/ 77 w 86"/>
                        <a:gd name="T41" fmla="*/ 26 h 104"/>
                        <a:gd name="T42" fmla="*/ 34 w 86"/>
                        <a:gd name="T43" fmla="*/ 26 h 104"/>
                        <a:gd name="T44" fmla="*/ 32 w 86"/>
                        <a:gd name="T45" fmla="*/ 24 h 104"/>
                        <a:gd name="T46" fmla="*/ 39 w 86"/>
                        <a:gd name="T47" fmla="*/ 10 h 104"/>
                        <a:gd name="T48" fmla="*/ 42 w 86"/>
                        <a:gd name="T49" fmla="*/ 8 h 104"/>
                        <a:gd name="T50" fmla="*/ 77 w 86"/>
                        <a:gd name="T51" fmla="*/ 8 h 104"/>
                        <a:gd name="T52" fmla="*/ 79 w 86"/>
                        <a:gd name="T53" fmla="*/ 10 h 104"/>
                        <a:gd name="T54" fmla="*/ 79 w 86"/>
                        <a:gd name="T55" fmla="*/ 24 h 104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w 86"/>
                        <a:gd name="T85" fmla="*/ 0 h 104"/>
                        <a:gd name="T86" fmla="*/ 86 w 86"/>
                        <a:gd name="T87" fmla="*/ 104 h 104"/>
                      </a:gdLst>
                      <a:ahLst/>
                      <a:cxnLst>
                        <a:cxn ang="T56">
                          <a:pos x="T0" y="T1"/>
                        </a:cxn>
                        <a:cxn ang="T57">
                          <a:pos x="T2" y="T3"/>
                        </a:cxn>
                        <a:cxn ang="T58">
                          <a:pos x="T4" y="T5"/>
                        </a:cxn>
                        <a:cxn ang="T59">
                          <a:pos x="T6" y="T7"/>
                        </a:cxn>
                        <a:cxn ang="T60">
                          <a:pos x="T8" y="T9"/>
                        </a:cxn>
                        <a:cxn ang="T61">
                          <a:pos x="T10" y="T11"/>
                        </a:cxn>
                        <a:cxn ang="T62">
                          <a:pos x="T12" y="T13"/>
                        </a:cxn>
                        <a:cxn ang="T63">
                          <a:pos x="T14" y="T15"/>
                        </a:cxn>
                        <a:cxn ang="T64">
                          <a:pos x="T16" y="T17"/>
                        </a:cxn>
                        <a:cxn ang="T65">
                          <a:pos x="T18" y="T19"/>
                        </a:cxn>
                        <a:cxn ang="T66">
                          <a:pos x="T20" y="T21"/>
                        </a:cxn>
                        <a:cxn ang="T67">
                          <a:pos x="T22" y="T23"/>
                        </a:cxn>
                        <a:cxn ang="T68">
                          <a:pos x="T24" y="T25"/>
                        </a:cxn>
                        <a:cxn ang="T69">
                          <a:pos x="T26" y="T27"/>
                        </a:cxn>
                        <a:cxn ang="T70">
                          <a:pos x="T28" y="T29"/>
                        </a:cxn>
                        <a:cxn ang="T71">
                          <a:pos x="T30" y="T31"/>
                        </a:cxn>
                        <a:cxn ang="T72">
                          <a:pos x="T32" y="T33"/>
                        </a:cxn>
                        <a:cxn ang="T73">
                          <a:pos x="T34" y="T35"/>
                        </a:cxn>
                        <a:cxn ang="T74">
                          <a:pos x="T36" y="T37"/>
                        </a:cxn>
                        <a:cxn ang="T75">
                          <a:pos x="T38" y="T39"/>
                        </a:cxn>
                        <a:cxn ang="T76">
                          <a:pos x="T40" y="T41"/>
                        </a:cxn>
                        <a:cxn ang="T77">
                          <a:pos x="T42" y="T43"/>
                        </a:cxn>
                        <a:cxn ang="T78">
                          <a:pos x="T44" y="T45"/>
                        </a:cxn>
                        <a:cxn ang="T79">
                          <a:pos x="T46" y="T47"/>
                        </a:cxn>
                        <a:cxn ang="T80">
                          <a:pos x="T48" y="T49"/>
                        </a:cxn>
                        <a:cxn ang="T81">
                          <a:pos x="T50" y="T51"/>
                        </a:cxn>
                        <a:cxn ang="T82">
                          <a:pos x="T52" y="T53"/>
                        </a:cxn>
                        <a:cxn ang="T83">
                          <a:pos x="T54" y="T55"/>
                        </a:cxn>
                      </a:cxnLst>
                      <a:rect l="T84" t="T85" r="T86" b="T87"/>
                      <a:pathLst>
                        <a:path w="86" h="104">
                          <a:moveTo>
                            <a:pt x="82" y="0"/>
                          </a:moveTo>
                          <a:cubicBezTo>
                            <a:pt x="33" y="0"/>
                            <a:pt x="33" y="0"/>
                            <a:pt x="33" y="0"/>
                          </a:cubicBezTo>
                          <a:cubicBezTo>
                            <a:pt x="33" y="0"/>
                            <a:pt x="33" y="0"/>
                            <a:pt x="33" y="0"/>
                          </a:cubicBezTo>
                          <a:cubicBezTo>
                            <a:pt x="0" y="22"/>
                            <a:pt x="0" y="22"/>
                            <a:pt x="0" y="22"/>
                          </a:cubicBezTo>
                          <a:cubicBezTo>
                            <a:pt x="0" y="99"/>
                            <a:pt x="0" y="99"/>
                            <a:pt x="0" y="99"/>
                          </a:cubicBezTo>
                          <a:cubicBezTo>
                            <a:pt x="0" y="102"/>
                            <a:pt x="2" y="104"/>
                            <a:pt x="5" y="104"/>
                          </a:cubicBezTo>
                          <a:cubicBezTo>
                            <a:pt x="81" y="104"/>
                            <a:pt x="81" y="104"/>
                            <a:pt x="81" y="104"/>
                          </a:cubicBezTo>
                          <a:cubicBezTo>
                            <a:pt x="84" y="104"/>
                            <a:pt x="86" y="102"/>
                            <a:pt x="86" y="99"/>
                          </a:cubicBezTo>
                          <a:cubicBezTo>
                            <a:pt x="86" y="5"/>
                            <a:pt x="86" y="5"/>
                            <a:pt x="86" y="5"/>
                          </a:cubicBezTo>
                          <a:cubicBezTo>
                            <a:pt x="86" y="3"/>
                            <a:pt x="84" y="0"/>
                            <a:pt x="82" y="0"/>
                          </a:cubicBezTo>
                          <a:close/>
                          <a:moveTo>
                            <a:pt x="78" y="92"/>
                          </a:moveTo>
                          <a:cubicBezTo>
                            <a:pt x="78" y="94"/>
                            <a:pt x="76" y="96"/>
                            <a:pt x="73" y="96"/>
                          </a:cubicBez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10" y="96"/>
                            <a:pt x="8" y="94"/>
                            <a:pt x="8" y="92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37"/>
                            <a:pt x="10" y="35"/>
                            <a:pt x="12" y="35"/>
                          </a:cubicBezTo>
                          <a:cubicBezTo>
                            <a:pt x="73" y="35"/>
                            <a:pt x="73" y="35"/>
                            <a:pt x="73" y="35"/>
                          </a:cubicBezTo>
                          <a:cubicBezTo>
                            <a:pt x="76" y="35"/>
                            <a:pt x="78" y="37"/>
                            <a:pt x="78" y="40"/>
                          </a:cubicBezTo>
                          <a:lnTo>
                            <a:pt x="78" y="92"/>
                          </a:lnTo>
                          <a:close/>
                          <a:moveTo>
                            <a:pt x="79" y="24"/>
                          </a:moveTo>
                          <a:cubicBezTo>
                            <a:pt x="79" y="25"/>
                            <a:pt x="78" y="26"/>
                            <a:pt x="77" y="26"/>
                          </a:cubicBezTo>
                          <a:cubicBezTo>
                            <a:pt x="34" y="26"/>
                            <a:pt x="34" y="26"/>
                            <a:pt x="34" y="26"/>
                          </a:cubicBezTo>
                          <a:cubicBezTo>
                            <a:pt x="33" y="26"/>
                            <a:pt x="32" y="25"/>
                            <a:pt x="32" y="24"/>
                          </a:cubicBezTo>
                          <a:cubicBezTo>
                            <a:pt x="32" y="23"/>
                            <a:pt x="39" y="10"/>
                            <a:pt x="39" y="10"/>
                          </a:cubicBezTo>
                          <a:cubicBezTo>
                            <a:pt x="40" y="9"/>
                            <a:pt x="41" y="8"/>
                            <a:pt x="42" y="8"/>
                          </a:cubicBezTo>
                          <a:cubicBezTo>
                            <a:pt x="77" y="8"/>
                            <a:pt x="77" y="8"/>
                            <a:pt x="77" y="8"/>
                          </a:cubicBezTo>
                          <a:cubicBezTo>
                            <a:pt x="78" y="8"/>
                            <a:pt x="79" y="9"/>
                            <a:pt x="79" y="10"/>
                          </a:cubicBezTo>
                          <a:lnTo>
                            <a:pt x="79" y="24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2" name="Freeform 14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435" y="606"/>
                      <a:ext cx="226" cy="191"/>
                    </a:xfrm>
                    <a:custGeom>
                      <a:avLst/>
                      <a:gdLst>
                        <a:gd name="T0" fmla="*/ 0 w 65"/>
                        <a:gd name="T1" fmla="*/ 2 h 55"/>
                        <a:gd name="T2" fmla="*/ 0 w 65"/>
                        <a:gd name="T3" fmla="*/ 54 h 55"/>
                        <a:gd name="T4" fmla="*/ 2 w 65"/>
                        <a:gd name="T5" fmla="*/ 55 h 55"/>
                        <a:gd name="T6" fmla="*/ 63 w 65"/>
                        <a:gd name="T7" fmla="*/ 55 h 55"/>
                        <a:gd name="T8" fmla="*/ 65 w 65"/>
                        <a:gd name="T9" fmla="*/ 54 h 55"/>
                        <a:gd name="T10" fmla="*/ 65 w 65"/>
                        <a:gd name="T11" fmla="*/ 2 h 55"/>
                        <a:gd name="T12" fmla="*/ 63 w 65"/>
                        <a:gd name="T13" fmla="*/ 0 h 55"/>
                        <a:gd name="T14" fmla="*/ 2 w 65"/>
                        <a:gd name="T15" fmla="*/ 0 h 55"/>
                        <a:gd name="T16" fmla="*/ 0 w 65"/>
                        <a:gd name="T17" fmla="*/ 2 h 55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5"/>
                        <a:gd name="T28" fmla="*/ 0 h 55"/>
                        <a:gd name="T29" fmla="*/ 65 w 65"/>
                        <a:gd name="T30" fmla="*/ 55 h 55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5" h="55">
                          <a:moveTo>
                            <a:pt x="0" y="2"/>
                          </a:moveTo>
                          <a:cubicBezTo>
                            <a:pt x="0" y="54"/>
                            <a:pt x="0" y="54"/>
                            <a:pt x="0" y="54"/>
                          </a:cubicBezTo>
                          <a:cubicBezTo>
                            <a:pt x="0" y="55"/>
                            <a:pt x="1" y="55"/>
                            <a:pt x="2" y="55"/>
                          </a:cubicBezTo>
                          <a:cubicBezTo>
                            <a:pt x="63" y="55"/>
                            <a:pt x="63" y="55"/>
                            <a:pt x="63" y="55"/>
                          </a:cubicBezTo>
                          <a:cubicBezTo>
                            <a:pt x="64" y="55"/>
                            <a:pt x="65" y="55"/>
                            <a:pt x="65" y="54"/>
                          </a:cubicBezTo>
                          <a:cubicBezTo>
                            <a:pt x="65" y="2"/>
                            <a:pt x="65" y="2"/>
                            <a:pt x="65" y="2"/>
                          </a:cubicBezTo>
                          <a:cubicBezTo>
                            <a:pt x="65" y="1"/>
                            <a:pt x="64" y="0"/>
                            <a:pt x="63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3" name="Freeform 14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463" y="464"/>
                      <a:ext cx="80" cy="70"/>
                    </a:xfrm>
                    <a:custGeom>
                      <a:avLst/>
                      <a:gdLst>
                        <a:gd name="T0" fmla="*/ 16 w 23"/>
                        <a:gd name="T1" fmla="*/ 0 h 20"/>
                        <a:gd name="T2" fmla="*/ 0 w 23"/>
                        <a:gd name="T3" fmla="*/ 10 h 20"/>
                        <a:gd name="T4" fmla="*/ 0 w 23"/>
                        <a:gd name="T5" fmla="*/ 11 h 20"/>
                        <a:gd name="T6" fmla="*/ 1 w 23"/>
                        <a:gd name="T7" fmla="*/ 20 h 20"/>
                        <a:gd name="T8" fmla="*/ 23 w 23"/>
                        <a:gd name="T9" fmla="*/ 6 h 20"/>
                        <a:gd name="T10" fmla="*/ 16 w 23"/>
                        <a:gd name="T11" fmla="*/ 0 h 20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3"/>
                        <a:gd name="T19" fmla="*/ 0 h 20"/>
                        <a:gd name="T20" fmla="*/ 23 w 23"/>
                        <a:gd name="T21" fmla="*/ 20 h 20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3" h="20">
                          <a:moveTo>
                            <a:pt x="16" y="0"/>
                          </a:moveTo>
                          <a:cubicBezTo>
                            <a:pt x="0" y="10"/>
                            <a:pt x="0" y="10"/>
                            <a:pt x="0" y="10"/>
                          </a:cubicBezTo>
                          <a:cubicBezTo>
                            <a:pt x="0" y="10"/>
                            <a:pt x="0" y="11"/>
                            <a:pt x="0" y="11"/>
                          </a:cubicBezTo>
                          <a:cubicBezTo>
                            <a:pt x="0" y="15"/>
                            <a:pt x="1" y="18"/>
                            <a:pt x="1" y="20"/>
                          </a:cubicBezTo>
                          <a:cubicBezTo>
                            <a:pt x="23" y="6"/>
                            <a:pt x="23" y="6"/>
                            <a:pt x="23" y="6"/>
                          </a:cubicBezTo>
                          <a:cubicBezTo>
                            <a:pt x="22" y="4"/>
                            <a:pt x="19" y="2"/>
                            <a:pt x="16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4" name="Freeform 14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516" y="398"/>
                      <a:ext cx="102" cy="91"/>
                    </a:xfrm>
                    <a:custGeom>
                      <a:avLst/>
                      <a:gdLst>
                        <a:gd name="T0" fmla="*/ 0 w 29"/>
                        <a:gd name="T1" fmla="*/ 0 h 26"/>
                        <a:gd name="T2" fmla="*/ 0 w 29"/>
                        <a:gd name="T3" fmla="*/ 8 h 26"/>
                        <a:gd name="T4" fmla="*/ 15 w 29"/>
                        <a:gd name="T5" fmla="*/ 26 h 26"/>
                        <a:gd name="T6" fmla="*/ 29 w 29"/>
                        <a:gd name="T7" fmla="*/ 17 h 26"/>
                        <a:gd name="T8" fmla="*/ 0 w 29"/>
                        <a:gd name="T9" fmla="*/ 0 h 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"/>
                        <a:gd name="T16" fmla="*/ 0 h 26"/>
                        <a:gd name="T17" fmla="*/ 29 w 29"/>
                        <a:gd name="T18" fmla="*/ 26 h 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" h="26">
                          <a:moveTo>
                            <a:pt x="0" y="0"/>
                          </a:move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8"/>
                            <a:pt x="14" y="11"/>
                            <a:pt x="15" y="26"/>
                          </a:cubicBezTo>
                          <a:cubicBezTo>
                            <a:pt x="29" y="17"/>
                            <a:pt x="29" y="17"/>
                            <a:pt x="29" y="17"/>
                          </a:cubicBezTo>
                          <a:cubicBezTo>
                            <a:pt x="22" y="12"/>
                            <a:pt x="13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27" name="Group 167"/>
                <p:cNvGrpSpPr>
                  <a:grpSpLocks/>
                </p:cNvGrpSpPr>
                <p:nvPr/>
              </p:nvGrpSpPr>
              <p:grpSpPr bwMode="auto">
                <a:xfrm>
                  <a:off x="3876" y="1629"/>
                  <a:ext cx="196" cy="196"/>
                  <a:chOff x="-1671" y="1117"/>
                  <a:chExt cx="210" cy="210"/>
                </a:xfrm>
              </p:grpSpPr>
              <p:sp>
                <p:nvSpPr>
                  <p:cNvPr id="28" name="AutoShape 115"/>
                  <p:cNvSpPr>
                    <a:spLocks noChangeArrowheads="1"/>
                  </p:cNvSpPr>
                  <p:nvPr/>
                </p:nvSpPr>
                <p:spPr bwMode="gray">
                  <a:xfrm>
                    <a:off x="-1671" y="1117"/>
                    <a:ext cx="210" cy="210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29" name="Group 1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1623" y="1166"/>
                    <a:ext cx="116" cy="116"/>
                    <a:chOff x="-2117" y="1339"/>
                    <a:chExt cx="333" cy="334"/>
                  </a:xfrm>
                </p:grpSpPr>
                <p:sp>
                  <p:nvSpPr>
                    <p:cNvPr id="30" name="Oval 1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-2022" y="1434"/>
                      <a:ext cx="144" cy="14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eaLnBrk="1" hangingPunct="1"/>
                      <a:endParaRPr lang="en-US" altLang="de-DE" noProof="1"/>
                    </a:p>
                  </p:txBody>
                </p:sp>
                <p:sp>
                  <p:nvSpPr>
                    <p:cNvPr id="31" name="Freeform 15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963" y="1339"/>
                      <a:ext cx="26" cy="76"/>
                    </a:xfrm>
                    <a:custGeom>
                      <a:avLst/>
                      <a:gdLst>
                        <a:gd name="T0" fmla="*/ 26 w 26"/>
                        <a:gd name="T1" fmla="*/ 76 h 76"/>
                        <a:gd name="T2" fmla="*/ 0 w 26"/>
                        <a:gd name="T3" fmla="*/ 76 h 76"/>
                        <a:gd name="T4" fmla="*/ 2 w 26"/>
                        <a:gd name="T5" fmla="*/ 0 h 76"/>
                        <a:gd name="T6" fmla="*/ 23 w 26"/>
                        <a:gd name="T7" fmla="*/ 0 h 76"/>
                        <a:gd name="T8" fmla="*/ 26 w 26"/>
                        <a:gd name="T9" fmla="*/ 76 h 7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76"/>
                        <a:gd name="T17" fmla="*/ 26 w 26"/>
                        <a:gd name="T18" fmla="*/ 76 h 7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76">
                          <a:moveTo>
                            <a:pt x="26" y="76"/>
                          </a:moveTo>
                          <a:lnTo>
                            <a:pt x="0" y="76"/>
                          </a:lnTo>
                          <a:lnTo>
                            <a:pt x="2" y="0"/>
                          </a:lnTo>
                          <a:lnTo>
                            <a:pt x="23" y="0"/>
                          </a:lnTo>
                          <a:lnTo>
                            <a:pt x="26" y="7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2" name="Freeform 159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963" y="1597"/>
                      <a:ext cx="26" cy="76"/>
                    </a:xfrm>
                    <a:custGeom>
                      <a:avLst/>
                      <a:gdLst>
                        <a:gd name="T0" fmla="*/ 0 w 26"/>
                        <a:gd name="T1" fmla="*/ 0 h 76"/>
                        <a:gd name="T2" fmla="*/ 26 w 26"/>
                        <a:gd name="T3" fmla="*/ 0 h 76"/>
                        <a:gd name="T4" fmla="*/ 23 w 26"/>
                        <a:gd name="T5" fmla="*/ 76 h 76"/>
                        <a:gd name="T6" fmla="*/ 2 w 26"/>
                        <a:gd name="T7" fmla="*/ 76 h 76"/>
                        <a:gd name="T8" fmla="*/ 0 w 26"/>
                        <a:gd name="T9" fmla="*/ 0 h 7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76"/>
                        <a:gd name="T17" fmla="*/ 26 w 26"/>
                        <a:gd name="T18" fmla="*/ 76 h 7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76">
                          <a:moveTo>
                            <a:pt x="0" y="0"/>
                          </a:moveTo>
                          <a:lnTo>
                            <a:pt x="26" y="0"/>
                          </a:lnTo>
                          <a:lnTo>
                            <a:pt x="23" y="76"/>
                          </a:lnTo>
                          <a:lnTo>
                            <a:pt x="2" y="7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3" name="Freeform 16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074" y="1382"/>
                      <a:ext cx="68" cy="68"/>
                    </a:xfrm>
                    <a:custGeom>
                      <a:avLst/>
                      <a:gdLst>
                        <a:gd name="T0" fmla="*/ 68 w 68"/>
                        <a:gd name="T1" fmla="*/ 50 h 68"/>
                        <a:gd name="T2" fmla="*/ 49 w 68"/>
                        <a:gd name="T3" fmla="*/ 68 h 68"/>
                        <a:gd name="T4" fmla="*/ 0 w 68"/>
                        <a:gd name="T5" fmla="*/ 14 h 68"/>
                        <a:gd name="T6" fmla="*/ 14 w 68"/>
                        <a:gd name="T7" fmla="*/ 0 h 68"/>
                        <a:gd name="T8" fmla="*/ 68 w 68"/>
                        <a:gd name="T9" fmla="*/ 50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8"/>
                        <a:gd name="T16" fmla="*/ 0 h 68"/>
                        <a:gd name="T17" fmla="*/ 68 w 68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8" h="68">
                          <a:moveTo>
                            <a:pt x="68" y="50"/>
                          </a:moveTo>
                          <a:lnTo>
                            <a:pt x="49" y="68"/>
                          </a:lnTo>
                          <a:lnTo>
                            <a:pt x="0" y="14"/>
                          </a:lnTo>
                          <a:lnTo>
                            <a:pt x="14" y="0"/>
                          </a:lnTo>
                          <a:lnTo>
                            <a:pt x="68" y="5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4" name="Freeform 16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895" y="1562"/>
                      <a:ext cx="69" cy="68"/>
                    </a:xfrm>
                    <a:custGeom>
                      <a:avLst/>
                      <a:gdLst>
                        <a:gd name="T0" fmla="*/ 0 w 69"/>
                        <a:gd name="T1" fmla="*/ 18 h 68"/>
                        <a:gd name="T2" fmla="*/ 19 w 69"/>
                        <a:gd name="T3" fmla="*/ 0 h 68"/>
                        <a:gd name="T4" fmla="*/ 69 w 69"/>
                        <a:gd name="T5" fmla="*/ 54 h 68"/>
                        <a:gd name="T6" fmla="*/ 55 w 69"/>
                        <a:gd name="T7" fmla="*/ 68 h 68"/>
                        <a:gd name="T8" fmla="*/ 0 w 69"/>
                        <a:gd name="T9" fmla="*/ 18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9"/>
                        <a:gd name="T16" fmla="*/ 0 h 68"/>
                        <a:gd name="T17" fmla="*/ 69 w 69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9" h="68">
                          <a:moveTo>
                            <a:pt x="0" y="18"/>
                          </a:moveTo>
                          <a:lnTo>
                            <a:pt x="19" y="0"/>
                          </a:lnTo>
                          <a:lnTo>
                            <a:pt x="69" y="54"/>
                          </a:lnTo>
                          <a:lnTo>
                            <a:pt x="55" y="68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5" name="Freeform 162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117" y="1493"/>
                      <a:ext cx="76" cy="26"/>
                    </a:xfrm>
                    <a:custGeom>
                      <a:avLst/>
                      <a:gdLst>
                        <a:gd name="T0" fmla="*/ 76 w 76"/>
                        <a:gd name="T1" fmla="*/ 0 h 26"/>
                        <a:gd name="T2" fmla="*/ 76 w 76"/>
                        <a:gd name="T3" fmla="*/ 26 h 26"/>
                        <a:gd name="T4" fmla="*/ 0 w 76"/>
                        <a:gd name="T5" fmla="*/ 24 h 26"/>
                        <a:gd name="T6" fmla="*/ 0 w 76"/>
                        <a:gd name="T7" fmla="*/ 2 h 26"/>
                        <a:gd name="T8" fmla="*/ 76 w 76"/>
                        <a:gd name="T9" fmla="*/ 0 h 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6"/>
                        <a:gd name="T16" fmla="*/ 0 h 26"/>
                        <a:gd name="T17" fmla="*/ 76 w 76"/>
                        <a:gd name="T18" fmla="*/ 26 h 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6" h="26">
                          <a:moveTo>
                            <a:pt x="76" y="0"/>
                          </a:moveTo>
                          <a:lnTo>
                            <a:pt x="76" y="26"/>
                          </a:lnTo>
                          <a:lnTo>
                            <a:pt x="0" y="24"/>
                          </a:lnTo>
                          <a:lnTo>
                            <a:pt x="0" y="2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6" name="Freeform 16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859" y="1493"/>
                      <a:ext cx="75" cy="26"/>
                    </a:xfrm>
                    <a:custGeom>
                      <a:avLst/>
                      <a:gdLst>
                        <a:gd name="T0" fmla="*/ 0 w 75"/>
                        <a:gd name="T1" fmla="*/ 26 h 26"/>
                        <a:gd name="T2" fmla="*/ 0 w 75"/>
                        <a:gd name="T3" fmla="*/ 0 h 26"/>
                        <a:gd name="T4" fmla="*/ 75 w 75"/>
                        <a:gd name="T5" fmla="*/ 2 h 26"/>
                        <a:gd name="T6" fmla="*/ 75 w 75"/>
                        <a:gd name="T7" fmla="*/ 24 h 26"/>
                        <a:gd name="T8" fmla="*/ 0 w 75"/>
                        <a:gd name="T9" fmla="*/ 26 h 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"/>
                        <a:gd name="T16" fmla="*/ 0 h 26"/>
                        <a:gd name="T17" fmla="*/ 75 w 75"/>
                        <a:gd name="T18" fmla="*/ 26 h 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" h="26">
                          <a:moveTo>
                            <a:pt x="0" y="26"/>
                          </a:moveTo>
                          <a:lnTo>
                            <a:pt x="0" y="0"/>
                          </a:lnTo>
                          <a:lnTo>
                            <a:pt x="75" y="2"/>
                          </a:lnTo>
                          <a:lnTo>
                            <a:pt x="75" y="24"/>
                          </a:lnTo>
                          <a:lnTo>
                            <a:pt x="0" y="2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7" name="Freeform 16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074" y="1562"/>
                      <a:ext cx="68" cy="68"/>
                    </a:xfrm>
                    <a:custGeom>
                      <a:avLst/>
                      <a:gdLst>
                        <a:gd name="T0" fmla="*/ 49 w 68"/>
                        <a:gd name="T1" fmla="*/ 0 h 68"/>
                        <a:gd name="T2" fmla="*/ 68 w 68"/>
                        <a:gd name="T3" fmla="*/ 18 h 68"/>
                        <a:gd name="T4" fmla="*/ 14 w 68"/>
                        <a:gd name="T5" fmla="*/ 68 h 68"/>
                        <a:gd name="T6" fmla="*/ 0 w 68"/>
                        <a:gd name="T7" fmla="*/ 54 h 68"/>
                        <a:gd name="T8" fmla="*/ 49 w 68"/>
                        <a:gd name="T9" fmla="*/ 0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8"/>
                        <a:gd name="T16" fmla="*/ 0 h 68"/>
                        <a:gd name="T17" fmla="*/ 68 w 68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8" h="68">
                          <a:moveTo>
                            <a:pt x="49" y="0"/>
                          </a:moveTo>
                          <a:lnTo>
                            <a:pt x="68" y="18"/>
                          </a:lnTo>
                          <a:lnTo>
                            <a:pt x="14" y="68"/>
                          </a:lnTo>
                          <a:lnTo>
                            <a:pt x="0" y="54"/>
                          </a:lnTo>
                          <a:lnTo>
                            <a:pt x="49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38" name="Freeform 16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895" y="1382"/>
                      <a:ext cx="69" cy="68"/>
                    </a:xfrm>
                    <a:custGeom>
                      <a:avLst/>
                      <a:gdLst>
                        <a:gd name="T0" fmla="*/ 19 w 69"/>
                        <a:gd name="T1" fmla="*/ 68 h 68"/>
                        <a:gd name="T2" fmla="*/ 0 w 69"/>
                        <a:gd name="T3" fmla="*/ 50 h 68"/>
                        <a:gd name="T4" fmla="*/ 55 w 69"/>
                        <a:gd name="T5" fmla="*/ 0 h 68"/>
                        <a:gd name="T6" fmla="*/ 69 w 69"/>
                        <a:gd name="T7" fmla="*/ 14 h 68"/>
                        <a:gd name="T8" fmla="*/ 19 w 69"/>
                        <a:gd name="T9" fmla="*/ 68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9"/>
                        <a:gd name="T16" fmla="*/ 0 h 68"/>
                        <a:gd name="T17" fmla="*/ 69 w 69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9" h="68">
                          <a:moveTo>
                            <a:pt x="19" y="68"/>
                          </a:moveTo>
                          <a:lnTo>
                            <a:pt x="0" y="50"/>
                          </a:lnTo>
                          <a:lnTo>
                            <a:pt x="55" y="0"/>
                          </a:lnTo>
                          <a:lnTo>
                            <a:pt x="69" y="14"/>
                          </a:lnTo>
                          <a:lnTo>
                            <a:pt x="19" y="6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17" name="Group 170"/>
              <p:cNvGrpSpPr>
                <a:grpSpLocks/>
              </p:cNvGrpSpPr>
              <p:nvPr/>
            </p:nvGrpSpPr>
            <p:grpSpPr bwMode="auto">
              <a:xfrm>
                <a:off x="2966948" y="3468688"/>
                <a:ext cx="701675" cy="701675"/>
                <a:chOff x="4713" y="2377"/>
                <a:chExt cx="567" cy="567"/>
              </a:xfrm>
            </p:grpSpPr>
            <p:sp>
              <p:nvSpPr>
                <p:cNvPr id="18" name="AutoShape 172"/>
                <p:cNvSpPr>
                  <a:spLocks noChangeAspect="1" noChangeArrowheads="1"/>
                </p:cNvSpPr>
                <p:nvPr/>
              </p:nvSpPr>
              <p:spPr bwMode="gray">
                <a:xfrm>
                  <a:off x="4713" y="2377"/>
                  <a:ext cx="567" cy="567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19" name="Group 176"/>
                <p:cNvGrpSpPr>
                  <a:grpSpLocks/>
                </p:cNvGrpSpPr>
                <p:nvPr/>
              </p:nvGrpSpPr>
              <p:grpSpPr bwMode="auto">
                <a:xfrm>
                  <a:off x="4899" y="2459"/>
                  <a:ext cx="195" cy="403"/>
                  <a:chOff x="-208" y="2594"/>
                  <a:chExt cx="138" cy="285"/>
                </a:xfrm>
              </p:grpSpPr>
              <p:sp>
                <p:nvSpPr>
                  <p:cNvPr id="20" name="Freeform 177"/>
                  <p:cNvSpPr>
                    <a:spLocks noEditPoints="1"/>
                  </p:cNvSpPr>
                  <p:nvPr/>
                </p:nvSpPr>
                <p:spPr bwMode="auto">
                  <a:xfrm>
                    <a:off x="-208" y="2611"/>
                    <a:ext cx="138" cy="268"/>
                  </a:xfrm>
                  <a:custGeom>
                    <a:avLst/>
                    <a:gdLst>
                      <a:gd name="T0" fmla="*/ 44 w 58"/>
                      <a:gd name="T1" fmla="*/ 0 h 114"/>
                      <a:gd name="T2" fmla="*/ 14 w 58"/>
                      <a:gd name="T3" fmla="*/ 0 h 114"/>
                      <a:gd name="T4" fmla="*/ 0 w 58"/>
                      <a:gd name="T5" fmla="*/ 15 h 114"/>
                      <a:gd name="T6" fmla="*/ 0 w 58"/>
                      <a:gd name="T7" fmla="*/ 99 h 114"/>
                      <a:gd name="T8" fmla="*/ 14 w 58"/>
                      <a:gd name="T9" fmla="*/ 114 h 114"/>
                      <a:gd name="T10" fmla="*/ 44 w 58"/>
                      <a:gd name="T11" fmla="*/ 114 h 114"/>
                      <a:gd name="T12" fmla="*/ 58 w 58"/>
                      <a:gd name="T13" fmla="*/ 99 h 114"/>
                      <a:gd name="T14" fmla="*/ 58 w 58"/>
                      <a:gd name="T15" fmla="*/ 15 h 114"/>
                      <a:gd name="T16" fmla="*/ 44 w 58"/>
                      <a:gd name="T17" fmla="*/ 0 h 114"/>
                      <a:gd name="T18" fmla="*/ 50 w 58"/>
                      <a:gd name="T19" fmla="*/ 99 h 114"/>
                      <a:gd name="T20" fmla="*/ 44 w 58"/>
                      <a:gd name="T21" fmla="*/ 106 h 114"/>
                      <a:gd name="T22" fmla="*/ 14 w 58"/>
                      <a:gd name="T23" fmla="*/ 106 h 114"/>
                      <a:gd name="T24" fmla="*/ 8 w 58"/>
                      <a:gd name="T25" fmla="*/ 99 h 114"/>
                      <a:gd name="T26" fmla="*/ 8 w 58"/>
                      <a:gd name="T27" fmla="*/ 15 h 114"/>
                      <a:gd name="T28" fmla="*/ 14 w 58"/>
                      <a:gd name="T29" fmla="*/ 8 h 114"/>
                      <a:gd name="T30" fmla="*/ 44 w 58"/>
                      <a:gd name="T31" fmla="*/ 8 h 114"/>
                      <a:gd name="T32" fmla="*/ 44 w 58"/>
                      <a:gd name="T33" fmla="*/ 8 h 114"/>
                      <a:gd name="T34" fmla="*/ 50 w 58"/>
                      <a:gd name="T35" fmla="*/ 15 h 114"/>
                      <a:gd name="T36" fmla="*/ 50 w 58"/>
                      <a:gd name="T37" fmla="*/ 99 h 11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58"/>
                      <a:gd name="T58" fmla="*/ 0 h 114"/>
                      <a:gd name="T59" fmla="*/ 58 w 58"/>
                      <a:gd name="T60" fmla="*/ 114 h 11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58" h="114">
                        <a:moveTo>
                          <a:pt x="4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6" y="0"/>
                          <a:pt x="0" y="7"/>
                          <a:pt x="0" y="15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7"/>
                          <a:pt x="6" y="114"/>
                          <a:pt x="14" y="114"/>
                        </a:cubicBezTo>
                        <a:cubicBezTo>
                          <a:pt x="44" y="114"/>
                          <a:pt x="44" y="114"/>
                          <a:pt x="44" y="114"/>
                        </a:cubicBezTo>
                        <a:cubicBezTo>
                          <a:pt x="52" y="114"/>
                          <a:pt x="58" y="107"/>
                          <a:pt x="58" y="99"/>
                        </a:cubicBezTo>
                        <a:cubicBezTo>
                          <a:pt x="58" y="15"/>
                          <a:pt x="58" y="15"/>
                          <a:pt x="58" y="15"/>
                        </a:cubicBezTo>
                        <a:cubicBezTo>
                          <a:pt x="58" y="7"/>
                          <a:pt x="52" y="0"/>
                          <a:pt x="44" y="0"/>
                        </a:cubicBezTo>
                        <a:close/>
                        <a:moveTo>
                          <a:pt x="50" y="99"/>
                        </a:moveTo>
                        <a:cubicBezTo>
                          <a:pt x="50" y="104"/>
                          <a:pt x="47" y="106"/>
                          <a:pt x="44" y="106"/>
                        </a:cubicBezTo>
                        <a:cubicBezTo>
                          <a:pt x="14" y="106"/>
                          <a:pt x="14" y="106"/>
                          <a:pt x="14" y="106"/>
                        </a:cubicBezTo>
                        <a:cubicBezTo>
                          <a:pt x="11" y="106"/>
                          <a:pt x="8" y="104"/>
                          <a:pt x="8" y="99"/>
                        </a:cubicBezTo>
                        <a:cubicBezTo>
                          <a:pt x="8" y="15"/>
                          <a:pt x="8" y="15"/>
                          <a:pt x="8" y="15"/>
                        </a:cubicBezTo>
                        <a:cubicBezTo>
                          <a:pt x="8" y="11"/>
                          <a:pt x="11" y="8"/>
                          <a:pt x="14" y="8"/>
                        </a:cubicBezTo>
                        <a:cubicBezTo>
                          <a:pt x="44" y="8"/>
                          <a:pt x="44" y="8"/>
                          <a:pt x="44" y="8"/>
                        </a:cubicBezTo>
                        <a:cubicBezTo>
                          <a:pt x="44" y="8"/>
                          <a:pt x="44" y="8"/>
                          <a:pt x="44" y="8"/>
                        </a:cubicBezTo>
                        <a:cubicBezTo>
                          <a:pt x="47" y="8"/>
                          <a:pt x="50" y="11"/>
                          <a:pt x="50" y="15"/>
                        </a:cubicBezTo>
                        <a:lnTo>
                          <a:pt x="50" y="9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1" name="Freeform 178"/>
                  <p:cNvSpPr>
                    <a:spLocks/>
                  </p:cNvSpPr>
                  <p:nvPr/>
                </p:nvSpPr>
                <p:spPr bwMode="auto">
                  <a:xfrm>
                    <a:off x="-163" y="2594"/>
                    <a:ext cx="48" cy="14"/>
                  </a:xfrm>
                  <a:custGeom>
                    <a:avLst/>
                    <a:gdLst>
                      <a:gd name="T0" fmla="*/ 14 w 20"/>
                      <a:gd name="T1" fmla="*/ 0 h 6"/>
                      <a:gd name="T2" fmla="*/ 6 w 20"/>
                      <a:gd name="T3" fmla="*/ 0 h 6"/>
                      <a:gd name="T4" fmla="*/ 0 w 20"/>
                      <a:gd name="T5" fmla="*/ 6 h 6"/>
                      <a:gd name="T6" fmla="*/ 20 w 20"/>
                      <a:gd name="T7" fmla="*/ 6 h 6"/>
                      <a:gd name="T8" fmla="*/ 14 w 20"/>
                      <a:gd name="T9" fmla="*/ 0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0"/>
                      <a:gd name="T16" fmla="*/ 0 h 6"/>
                      <a:gd name="T17" fmla="*/ 20 w 20"/>
                      <a:gd name="T18" fmla="*/ 6 h 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0" h="6">
                        <a:moveTo>
                          <a:pt x="14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3"/>
                          <a:pt x="17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2" name="Freeform 179"/>
                  <p:cNvSpPr>
                    <a:spLocks/>
                  </p:cNvSpPr>
                  <p:nvPr/>
                </p:nvSpPr>
                <p:spPr bwMode="auto">
                  <a:xfrm>
                    <a:off x="-182" y="2655"/>
                    <a:ext cx="86" cy="173"/>
                  </a:xfrm>
                  <a:custGeom>
                    <a:avLst/>
                    <a:gdLst>
                      <a:gd name="T0" fmla="*/ 36 w 36"/>
                      <a:gd name="T1" fmla="*/ 0 h 73"/>
                      <a:gd name="T2" fmla="*/ 36 w 36"/>
                      <a:gd name="T3" fmla="*/ 0 h 73"/>
                      <a:gd name="T4" fmla="*/ 0 w 36"/>
                      <a:gd name="T5" fmla="*/ 35 h 73"/>
                      <a:gd name="T6" fmla="*/ 0 w 36"/>
                      <a:gd name="T7" fmla="*/ 71 h 73"/>
                      <a:gd name="T8" fmla="*/ 0 w 36"/>
                      <a:gd name="T9" fmla="*/ 73 h 73"/>
                      <a:gd name="T10" fmla="*/ 36 w 36"/>
                      <a:gd name="T11" fmla="*/ 38 h 73"/>
                      <a:gd name="T12" fmla="*/ 36 w 36"/>
                      <a:gd name="T13" fmla="*/ 0 h 7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6"/>
                      <a:gd name="T22" fmla="*/ 0 h 73"/>
                      <a:gd name="T23" fmla="*/ 36 w 36"/>
                      <a:gd name="T24" fmla="*/ 73 h 7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6" h="73">
                        <a:moveTo>
                          <a:pt x="36" y="0"/>
                        </a:move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0" y="71"/>
                          <a:pt x="0" y="72"/>
                          <a:pt x="0" y="73"/>
                        </a:cubicBezTo>
                        <a:cubicBezTo>
                          <a:pt x="36" y="38"/>
                          <a:pt x="36" y="38"/>
                          <a:pt x="36" y="38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Freeform 180"/>
                  <p:cNvSpPr>
                    <a:spLocks/>
                  </p:cNvSpPr>
                  <p:nvPr/>
                </p:nvSpPr>
                <p:spPr bwMode="auto">
                  <a:xfrm>
                    <a:off x="-182" y="2754"/>
                    <a:ext cx="86" cy="100"/>
                  </a:xfrm>
                  <a:custGeom>
                    <a:avLst/>
                    <a:gdLst>
                      <a:gd name="T0" fmla="*/ 0 w 36"/>
                      <a:gd name="T1" fmla="*/ 35 h 42"/>
                      <a:gd name="T2" fmla="*/ 7 w 36"/>
                      <a:gd name="T3" fmla="*/ 42 h 42"/>
                      <a:gd name="T4" fmla="*/ 29 w 36"/>
                      <a:gd name="T5" fmla="*/ 42 h 42"/>
                      <a:gd name="T6" fmla="*/ 36 w 36"/>
                      <a:gd name="T7" fmla="*/ 33 h 42"/>
                      <a:gd name="T8" fmla="*/ 36 w 36"/>
                      <a:gd name="T9" fmla="*/ 0 h 42"/>
                      <a:gd name="T10" fmla="*/ 0 w 36"/>
                      <a:gd name="T11" fmla="*/ 35 h 4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6"/>
                      <a:gd name="T19" fmla="*/ 0 h 42"/>
                      <a:gd name="T20" fmla="*/ 36 w 36"/>
                      <a:gd name="T21" fmla="*/ 42 h 4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6" h="42">
                        <a:moveTo>
                          <a:pt x="0" y="35"/>
                        </a:moveTo>
                        <a:cubicBezTo>
                          <a:pt x="1" y="39"/>
                          <a:pt x="4" y="42"/>
                          <a:pt x="7" y="42"/>
                        </a:cubicBezTo>
                        <a:cubicBezTo>
                          <a:pt x="29" y="42"/>
                          <a:pt x="29" y="42"/>
                          <a:pt x="29" y="42"/>
                        </a:cubicBezTo>
                        <a:cubicBezTo>
                          <a:pt x="33" y="42"/>
                          <a:pt x="36" y="38"/>
                          <a:pt x="36" y="33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72" name="Gruppieren 71"/>
          <p:cNvGrpSpPr/>
          <p:nvPr/>
        </p:nvGrpSpPr>
        <p:grpSpPr>
          <a:xfrm>
            <a:off x="8670973" y="402732"/>
            <a:ext cx="1834619" cy="1774577"/>
            <a:chOff x="896848" y="1409700"/>
            <a:chExt cx="4721225" cy="4632325"/>
          </a:xfrm>
        </p:grpSpPr>
        <p:pic>
          <p:nvPicPr>
            <p:cNvPr id="73" name="Picture 20" descr="iphon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0" t="10974" r="8391" b="10544"/>
            <a:stretch>
              <a:fillRect/>
            </a:stretch>
          </p:blipFill>
          <p:spPr bwMode="auto">
            <a:xfrm>
              <a:off x="896848" y="1409700"/>
              <a:ext cx="4721225" cy="4632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4" name="Gruppieren 73"/>
            <p:cNvGrpSpPr/>
            <p:nvPr/>
          </p:nvGrpSpPr>
          <p:grpSpPr>
            <a:xfrm>
              <a:off x="2571661" y="2587625"/>
              <a:ext cx="1477962" cy="1582738"/>
              <a:chOff x="2571661" y="2587625"/>
              <a:chExt cx="1477962" cy="1582738"/>
            </a:xfrm>
          </p:grpSpPr>
          <p:grpSp>
            <p:nvGrpSpPr>
              <p:cNvPr id="75" name="Group 23"/>
              <p:cNvGrpSpPr>
                <a:grpSpLocks/>
              </p:cNvGrpSpPr>
              <p:nvPr/>
            </p:nvGrpSpPr>
            <p:grpSpPr bwMode="auto">
              <a:xfrm>
                <a:off x="2573248" y="2587625"/>
                <a:ext cx="320675" cy="320675"/>
                <a:chOff x="366" y="1072"/>
                <a:chExt cx="746" cy="746"/>
              </a:xfrm>
            </p:grpSpPr>
            <p:sp>
              <p:nvSpPr>
                <p:cNvPr id="131" name="AutoShape 25"/>
                <p:cNvSpPr>
                  <a:spLocks noChangeAspect="1" noChangeArrowheads="1"/>
                </p:cNvSpPr>
                <p:nvPr/>
              </p:nvSpPr>
              <p:spPr bwMode="gray">
                <a:xfrm>
                  <a:off x="366" y="1072"/>
                  <a:ext cx="746" cy="746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132" name="Group 29"/>
                <p:cNvGrpSpPr>
                  <a:grpSpLocks/>
                </p:cNvGrpSpPr>
                <p:nvPr/>
              </p:nvGrpSpPr>
              <p:grpSpPr bwMode="auto">
                <a:xfrm>
                  <a:off x="578" y="1173"/>
                  <a:ext cx="322" cy="543"/>
                  <a:chOff x="174" y="-2449"/>
                  <a:chExt cx="5466" cy="9216"/>
                </a:xfrm>
              </p:grpSpPr>
              <p:sp>
                <p:nvSpPr>
                  <p:cNvPr id="133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174" y="-2449"/>
                    <a:ext cx="5466" cy="9216"/>
                  </a:xfrm>
                  <a:custGeom>
                    <a:avLst/>
                    <a:gdLst>
                      <a:gd name="T0" fmla="*/ 1514 w 2314"/>
                      <a:gd name="T1" fmla="*/ 2906 h 3901"/>
                      <a:gd name="T2" fmla="*/ 944 w 2314"/>
                      <a:gd name="T3" fmla="*/ 2488 h 3901"/>
                      <a:gd name="T4" fmla="*/ 1272 w 2314"/>
                      <a:gd name="T5" fmla="*/ 1770 h 3901"/>
                      <a:gd name="T6" fmla="*/ 1506 w 2314"/>
                      <a:gd name="T7" fmla="*/ 1721 h 3901"/>
                      <a:gd name="T8" fmla="*/ 2025 w 2314"/>
                      <a:gd name="T9" fmla="*/ 2018 h 3901"/>
                      <a:gd name="T10" fmla="*/ 1832 w 2314"/>
                      <a:gd name="T11" fmla="*/ 2811 h 3901"/>
                      <a:gd name="T12" fmla="*/ 1652 w 2314"/>
                      <a:gd name="T13" fmla="*/ 2889 h 3901"/>
                      <a:gd name="T14" fmla="*/ 1514 w 2314"/>
                      <a:gd name="T15" fmla="*/ 2906 h 3901"/>
                      <a:gd name="T16" fmla="*/ 186 w 2314"/>
                      <a:gd name="T17" fmla="*/ 3561 h 3901"/>
                      <a:gd name="T18" fmla="*/ 186 w 2314"/>
                      <a:gd name="T19" fmla="*/ 794 h 3901"/>
                      <a:gd name="T20" fmla="*/ 923 w 2314"/>
                      <a:gd name="T21" fmla="*/ 903 h 3901"/>
                      <a:gd name="T22" fmla="*/ 1583 w 2314"/>
                      <a:gd name="T23" fmla="*/ 794 h 3901"/>
                      <a:gd name="T24" fmla="*/ 1583 w 2314"/>
                      <a:gd name="T25" fmla="*/ 1537 h 3901"/>
                      <a:gd name="T26" fmla="*/ 1513 w 2314"/>
                      <a:gd name="T27" fmla="*/ 1534 h 3901"/>
                      <a:gd name="T28" fmla="*/ 1325 w 2314"/>
                      <a:gd name="T29" fmla="*/ 1557 h 3901"/>
                      <a:gd name="T30" fmla="*/ 1325 w 2314"/>
                      <a:gd name="T31" fmla="*/ 951 h 3901"/>
                      <a:gd name="T32" fmla="*/ 885 w 2314"/>
                      <a:gd name="T33" fmla="*/ 990 h 3901"/>
                      <a:gd name="T34" fmla="*/ 446 w 2314"/>
                      <a:gd name="T35" fmla="*/ 951 h 3901"/>
                      <a:gd name="T36" fmla="*/ 446 w 2314"/>
                      <a:gd name="T37" fmla="*/ 3341 h 3901"/>
                      <a:gd name="T38" fmla="*/ 909 w 2314"/>
                      <a:gd name="T39" fmla="*/ 3391 h 3901"/>
                      <a:gd name="T40" fmla="*/ 1325 w 2314"/>
                      <a:gd name="T41" fmla="*/ 3332 h 3901"/>
                      <a:gd name="T42" fmla="*/ 1325 w 2314"/>
                      <a:gd name="T43" fmla="*/ 3070 h 3901"/>
                      <a:gd name="T44" fmla="*/ 1513 w 2314"/>
                      <a:gd name="T45" fmla="*/ 3093 h 3901"/>
                      <a:gd name="T46" fmla="*/ 1583 w 2314"/>
                      <a:gd name="T47" fmla="*/ 3089 h 3901"/>
                      <a:gd name="T48" fmla="*/ 1583 w 2314"/>
                      <a:gd name="T49" fmla="*/ 3574 h 3901"/>
                      <a:gd name="T50" fmla="*/ 909 w 2314"/>
                      <a:gd name="T51" fmla="*/ 3709 h 3901"/>
                      <a:gd name="T52" fmla="*/ 186 w 2314"/>
                      <a:gd name="T53" fmla="*/ 3561 h 3901"/>
                      <a:gd name="T54" fmla="*/ 186 w 2314"/>
                      <a:gd name="T55" fmla="*/ 3561 h 3901"/>
                      <a:gd name="T56" fmla="*/ 904 w 2314"/>
                      <a:gd name="T57" fmla="*/ 623 h 3901"/>
                      <a:gd name="T58" fmla="*/ 1208 w 2314"/>
                      <a:gd name="T59" fmla="*/ 591 h 3901"/>
                      <a:gd name="T60" fmla="*/ 1251 w 2314"/>
                      <a:gd name="T61" fmla="*/ 491 h 3901"/>
                      <a:gd name="T62" fmla="*/ 1573 w 2314"/>
                      <a:gd name="T63" fmla="*/ 589 h 3901"/>
                      <a:gd name="T64" fmla="*/ 925 w 2314"/>
                      <a:gd name="T65" fmla="*/ 716 h 3901"/>
                      <a:gd name="T66" fmla="*/ 196 w 2314"/>
                      <a:gd name="T67" fmla="*/ 587 h 3901"/>
                      <a:gd name="T68" fmla="*/ 517 w 2314"/>
                      <a:gd name="T69" fmla="*/ 491 h 3901"/>
                      <a:gd name="T70" fmla="*/ 559 w 2314"/>
                      <a:gd name="T71" fmla="*/ 591 h 3901"/>
                      <a:gd name="T72" fmla="*/ 904 w 2314"/>
                      <a:gd name="T73" fmla="*/ 623 h 3901"/>
                      <a:gd name="T74" fmla="*/ 878 w 2314"/>
                      <a:gd name="T75" fmla="*/ 2 h 3901"/>
                      <a:gd name="T76" fmla="*/ 662 w 2314"/>
                      <a:gd name="T77" fmla="*/ 14 h 3901"/>
                      <a:gd name="T78" fmla="*/ 522 w 2314"/>
                      <a:gd name="T79" fmla="*/ 54 h 3901"/>
                      <a:gd name="T80" fmla="*/ 517 w 2314"/>
                      <a:gd name="T81" fmla="*/ 297 h 3901"/>
                      <a:gd name="T82" fmla="*/ 0 w 2314"/>
                      <a:gd name="T83" fmla="*/ 637 h 3901"/>
                      <a:gd name="T84" fmla="*/ 0 w 2314"/>
                      <a:gd name="T85" fmla="*/ 3596 h 3901"/>
                      <a:gd name="T86" fmla="*/ 883 w 2314"/>
                      <a:gd name="T87" fmla="*/ 3901 h 3901"/>
                      <a:gd name="T88" fmla="*/ 1770 w 2314"/>
                      <a:gd name="T89" fmla="*/ 3593 h 3901"/>
                      <a:gd name="T90" fmla="*/ 1770 w 2314"/>
                      <a:gd name="T91" fmla="*/ 3048 h 3901"/>
                      <a:gd name="T92" fmla="*/ 2289 w 2314"/>
                      <a:gd name="T93" fmla="*/ 2371 h 3901"/>
                      <a:gd name="T94" fmla="*/ 1770 w 2314"/>
                      <a:gd name="T95" fmla="*/ 1578 h 3901"/>
                      <a:gd name="T96" fmla="*/ 1770 w 2314"/>
                      <a:gd name="T97" fmla="*/ 643 h 3901"/>
                      <a:gd name="T98" fmla="*/ 1247 w 2314"/>
                      <a:gd name="T99" fmla="*/ 299 h 3901"/>
                      <a:gd name="T100" fmla="*/ 1247 w 2314"/>
                      <a:gd name="T101" fmla="*/ 61 h 3901"/>
                      <a:gd name="T102" fmla="*/ 933 w 2314"/>
                      <a:gd name="T103" fmla="*/ 3 h 3901"/>
                      <a:gd name="T104" fmla="*/ 878 w 2314"/>
                      <a:gd name="T105" fmla="*/ 2 h 3901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w 2314"/>
                      <a:gd name="T160" fmla="*/ 0 h 3901"/>
                      <a:gd name="T161" fmla="*/ 2314 w 2314"/>
                      <a:gd name="T162" fmla="*/ 3901 h 3901"/>
                    </a:gdLst>
                    <a:ahLst/>
                    <a:cxnLst>
                      <a:cxn ang="T106">
                        <a:pos x="T0" y="T1"/>
                      </a:cxn>
                      <a:cxn ang="T107">
                        <a:pos x="T2" y="T3"/>
                      </a:cxn>
                      <a:cxn ang="T108">
                        <a:pos x="T4" y="T5"/>
                      </a:cxn>
                      <a:cxn ang="T109">
                        <a:pos x="T6" y="T7"/>
                      </a:cxn>
                      <a:cxn ang="T110">
                        <a:pos x="T8" y="T9"/>
                      </a:cxn>
                      <a:cxn ang="T111">
                        <a:pos x="T10" y="T11"/>
                      </a:cxn>
                      <a:cxn ang="T112">
                        <a:pos x="T12" y="T13"/>
                      </a:cxn>
                      <a:cxn ang="T113">
                        <a:pos x="T14" y="T15"/>
                      </a:cxn>
                      <a:cxn ang="T114">
                        <a:pos x="T16" y="T17"/>
                      </a:cxn>
                      <a:cxn ang="T115">
                        <a:pos x="T18" y="T19"/>
                      </a:cxn>
                      <a:cxn ang="T116">
                        <a:pos x="T20" y="T21"/>
                      </a:cxn>
                      <a:cxn ang="T117">
                        <a:pos x="T22" y="T23"/>
                      </a:cxn>
                      <a:cxn ang="T118">
                        <a:pos x="T24" y="T25"/>
                      </a:cxn>
                      <a:cxn ang="T119">
                        <a:pos x="T26" y="T27"/>
                      </a:cxn>
                      <a:cxn ang="T120">
                        <a:pos x="T28" y="T29"/>
                      </a:cxn>
                      <a:cxn ang="T121">
                        <a:pos x="T30" y="T31"/>
                      </a:cxn>
                      <a:cxn ang="T122">
                        <a:pos x="T32" y="T33"/>
                      </a:cxn>
                      <a:cxn ang="T123">
                        <a:pos x="T34" y="T35"/>
                      </a:cxn>
                      <a:cxn ang="T124">
                        <a:pos x="T36" y="T37"/>
                      </a:cxn>
                      <a:cxn ang="T125">
                        <a:pos x="T38" y="T39"/>
                      </a:cxn>
                      <a:cxn ang="T126">
                        <a:pos x="T40" y="T41"/>
                      </a:cxn>
                      <a:cxn ang="T127">
                        <a:pos x="T42" y="T43"/>
                      </a:cxn>
                      <a:cxn ang="T128">
                        <a:pos x="T44" y="T45"/>
                      </a:cxn>
                      <a:cxn ang="T129">
                        <a:pos x="T46" y="T47"/>
                      </a:cxn>
                      <a:cxn ang="T130">
                        <a:pos x="T48" y="T49"/>
                      </a:cxn>
                      <a:cxn ang="T131">
                        <a:pos x="T50" y="T51"/>
                      </a:cxn>
                      <a:cxn ang="T132">
                        <a:pos x="T52" y="T53"/>
                      </a:cxn>
                      <a:cxn ang="T133">
                        <a:pos x="T54" y="T55"/>
                      </a:cxn>
                      <a:cxn ang="T134">
                        <a:pos x="T56" y="T57"/>
                      </a:cxn>
                      <a:cxn ang="T135">
                        <a:pos x="T58" y="T59"/>
                      </a:cxn>
                      <a:cxn ang="T136">
                        <a:pos x="T60" y="T61"/>
                      </a:cxn>
                      <a:cxn ang="T137">
                        <a:pos x="T62" y="T63"/>
                      </a:cxn>
                      <a:cxn ang="T138">
                        <a:pos x="T64" y="T65"/>
                      </a:cxn>
                      <a:cxn ang="T139">
                        <a:pos x="T66" y="T67"/>
                      </a:cxn>
                      <a:cxn ang="T140">
                        <a:pos x="T68" y="T69"/>
                      </a:cxn>
                      <a:cxn ang="T141">
                        <a:pos x="T70" y="T71"/>
                      </a:cxn>
                      <a:cxn ang="T142">
                        <a:pos x="T72" y="T73"/>
                      </a:cxn>
                      <a:cxn ang="T143">
                        <a:pos x="T74" y="T75"/>
                      </a:cxn>
                      <a:cxn ang="T144">
                        <a:pos x="T76" y="T77"/>
                      </a:cxn>
                      <a:cxn ang="T145">
                        <a:pos x="T78" y="T79"/>
                      </a:cxn>
                      <a:cxn ang="T146">
                        <a:pos x="T80" y="T81"/>
                      </a:cxn>
                      <a:cxn ang="T147">
                        <a:pos x="T82" y="T83"/>
                      </a:cxn>
                      <a:cxn ang="T148">
                        <a:pos x="T84" y="T85"/>
                      </a:cxn>
                      <a:cxn ang="T149">
                        <a:pos x="T86" y="T87"/>
                      </a:cxn>
                      <a:cxn ang="T150">
                        <a:pos x="T88" y="T89"/>
                      </a:cxn>
                      <a:cxn ang="T151">
                        <a:pos x="T90" y="T91"/>
                      </a:cxn>
                      <a:cxn ang="T152">
                        <a:pos x="T92" y="T93"/>
                      </a:cxn>
                      <a:cxn ang="T153">
                        <a:pos x="T94" y="T95"/>
                      </a:cxn>
                      <a:cxn ang="T154">
                        <a:pos x="T96" y="T97"/>
                      </a:cxn>
                      <a:cxn ang="T155">
                        <a:pos x="T98" y="T99"/>
                      </a:cxn>
                      <a:cxn ang="T156">
                        <a:pos x="T100" y="T101"/>
                      </a:cxn>
                      <a:cxn ang="T157">
                        <a:pos x="T102" y="T103"/>
                      </a:cxn>
                      <a:cxn ang="T158">
                        <a:pos x="T104" y="T105"/>
                      </a:cxn>
                    </a:cxnLst>
                    <a:rect l="T159" t="T160" r="T161" b="T162"/>
                    <a:pathLst>
                      <a:path w="2314" h="3901">
                        <a:moveTo>
                          <a:pt x="1514" y="2906"/>
                        </a:moveTo>
                        <a:cubicBezTo>
                          <a:pt x="1260" y="2906"/>
                          <a:pt x="1022" y="2740"/>
                          <a:pt x="944" y="2488"/>
                        </a:cubicBezTo>
                        <a:cubicBezTo>
                          <a:pt x="856" y="2203"/>
                          <a:pt x="1001" y="1890"/>
                          <a:pt x="1272" y="1770"/>
                        </a:cubicBezTo>
                        <a:cubicBezTo>
                          <a:pt x="1348" y="1737"/>
                          <a:pt x="1427" y="1721"/>
                          <a:pt x="1506" y="1721"/>
                        </a:cubicBezTo>
                        <a:cubicBezTo>
                          <a:pt x="1714" y="1721"/>
                          <a:pt x="1917" y="1830"/>
                          <a:pt x="2025" y="2018"/>
                        </a:cubicBezTo>
                        <a:cubicBezTo>
                          <a:pt x="2182" y="2288"/>
                          <a:pt x="2094" y="2643"/>
                          <a:pt x="1832" y="2811"/>
                        </a:cubicBezTo>
                        <a:cubicBezTo>
                          <a:pt x="1777" y="2847"/>
                          <a:pt x="1716" y="2873"/>
                          <a:pt x="1652" y="2889"/>
                        </a:cubicBezTo>
                        <a:cubicBezTo>
                          <a:pt x="1606" y="2900"/>
                          <a:pt x="1560" y="2906"/>
                          <a:pt x="1514" y="2906"/>
                        </a:cubicBezTo>
                        <a:moveTo>
                          <a:pt x="186" y="3561"/>
                        </a:moveTo>
                        <a:cubicBezTo>
                          <a:pt x="186" y="3561"/>
                          <a:pt x="186" y="794"/>
                          <a:pt x="186" y="794"/>
                        </a:cubicBezTo>
                        <a:cubicBezTo>
                          <a:pt x="317" y="858"/>
                          <a:pt x="619" y="903"/>
                          <a:pt x="923" y="903"/>
                        </a:cubicBezTo>
                        <a:cubicBezTo>
                          <a:pt x="1175" y="903"/>
                          <a:pt x="1428" y="871"/>
                          <a:pt x="1583" y="794"/>
                        </a:cubicBezTo>
                        <a:cubicBezTo>
                          <a:pt x="1583" y="1537"/>
                          <a:pt x="1583" y="1537"/>
                          <a:pt x="1583" y="1537"/>
                        </a:cubicBezTo>
                        <a:cubicBezTo>
                          <a:pt x="1560" y="1535"/>
                          <a:pt x="1536" y="1534"/>
                          <a:pt x="1513" y="1534"/>
                        </a:cubicBezTo>
                        <a:cubicBezTo>
                          <a:pt x="1450" y="1534"/>
                          <a:pt x="1387" y="1542"/>
                          <a:pt x="1325" y="1557"/>
                        </a:cubicBezTo>
                        <a:cubicBezTo>
                          <a:pt x="1325" y="951"/>
                          <a:pt x="1325" y="951"/>
                          <a:pt x="1325" y="951"/>
                        </a:cubicBezTo>
                        <a:cubicBezTo>
                          <a:pt x="1182" y="977"/>
                          <a:pt x="1033" y="990"/>
                          <a:pt x="885" y="990"/>
                        </a:cubicBezTo>
                        <a:cubicBezTo>
                          <a:pt x="737" y="990"/>
                          <a:pt x="589" y="977"/>
                          <a:pt x="446" y="951"/>
                        </a:cubicBezTo>
                        <a:cubicBezTo>
                          <a:pt x="446" y="1600"/>
                          <a:pt x="446" y="3341"/>
                          <a:pt x="446" y="3341"/>
                        </a:cubicBezTo>
                        <a:cubicBezTo>
                          <a:pt x="575" y="3371"/>
                          <a:pt x="743" y="3391"/>
                          <a:pt x="909" y="3391"/>
                        </a:cubicBezTo>
                        <a:cubicBezTo>
                          <a:pt x="1060" y="3391"/>
                          <a:pt x="1210" y="3374"/>
                          <a:pt x="1325" y="3332"/>
                        </a:cubicBezTo>
                        <a:cubicBezTo>
                          <a:pt x="1325" y="3332"/>
                          <a:pt x="1325" y="3128"/>
                          <a:pt x="1325" y="3070"/>
                        </a:cubicBezTo>
                        <a:cubicBezTo>
                          <a:pt x="1387" y="3085"/>
                          <a:pt x="1450" y="3093"/>
                          <a:pt x="1513" y="3093"/>
                        </a:cubicBezTo>
                        <a:cubicBezTo>
                          <a:pt x="1536" y="3093"/>
                          <a:pt x="1560" y="3091"/>
                          <a:pt x="1583" y="3089"/>
                        </a:cubicBezTo>
                        <a:cubicBezTo>
                          <a:pt x="1583" y="3574"/>
                          <a:pt x="1583" y="3574"/>
                          <a:pt x="1583" y="3574"/>
                        </a:cubicBezTo>
                        <a:cubicBezTo>
                          <a:pt x="1448" y="3670"/>
                          <a:pt x="1177" y="3709"/>
                          <a:pt x="909" y="3709"/>
                        </a:cubicBezTo>
                        <a:cubicBezTo>
                          <a:pt x="568" y="3709"/>
                          <a:pt x="232" y="3646"/>
                          <a:pt x="186" y="3561"/>
                        </a:cubicBezTo>
                        <a:cubicBezTo>
                          <a:pt x="186" y="3561"/>
                          <a:pt x="186" y="3561"/>
                          <a:pt x="186" y="3561"/>
                        </a:cubicBezTo>
                        <a:moveTo>
                          <a:pt x="904" y="623"/>
                        </a:moveTo>
                        <a:cubicBezTo>
                          <a:pt x="1017" y="623"/>
                          <a:pt x="1132" y="614"/>
                          <a:pt x="1208" y="591"/>
                        </a:cubicBezTo>
                        <a:cubicBezTo>
                          <a:pt x="1262" y="575"/>
                          <a:pt x="1251" y="540"/>
                          <a:pt x="1251" y="491"/>
                        </a:cubicBezTo>
                        <a:cubicBezTo>
                          <a:pt x="1356" y="506"/>
                          <a:pt x="1486" y="523"/>
                          <a:pt x="1573" y="589"/>
                        </a:cubicBezTo>
                        <a:cubicBezTo>
                          <a:pt x="1410" y="682"/>
                          <a:pt x="1165" y="716"/>
                          <a:pt x="925" y="716"/>
                        </a:cubicBezTo>
                        <a:cubicBezTo>
                          <a:pt x="601" y="716"/>
                          <a:pt x="285" y="653"/>
                          <a:pt x="196" y="587"/>
                        </a:cubicBezTo>
                        <a:cubicBezTo>
                          <a:pt x="317" y="511"/>
                          <a:pt x="517" y="491"/>
                          <a:pt x="517" y="491"/>
                        </a:cubicBezTo>
                        <a:cubicBezTo>
                          <a:pt x="517" y="539"/>
                          <a:pt x="507" y="575"/>
                          <a:pt x="559" y="591"/>
                        </a:cubicBezTo>
                        <a:cubicBezTo>
                          <a:pt x="617" y="609"/>
                          <a:pt x="759" y="623"/>
                          <a:pt x="904" y="623"/>
                        </a:cubicBezTo>
                        <a:moveTo>
                          <a:pt x="878" y="2"/>
                        </a:moveTo>
                        <a:cubicBezTo>
                          <a:pt x="806" y="2"/>
                          <a:pt x="734" y="6"/>
                          <a:pt x="662" y="14"/>
                        </a:cubicBezTo>
                        <a:cubicBezTo>
                          <a:pt x="633" y="17"/>
                          <a:pt x="537" y="20"/>
                          <a:pt x="522" y="54"/>
                        </a:cubicBezTo>
                        <a:cubicBezTo>
                          <a:pt x="513" y="75"/>
                          <a:pt x="517" y="248"/>
                          <a:pt x="517" y="297"/>
                        </a:cubicBezTo>
                        <a:cubicBezTo>
                          <a:pt x="517" y="320"/>
                          <a:pt x="0" y="315"/>
                          <a:pt x="0" y="637"/>
                        </a:cubicBezTo>
                        <a:cubicBezTo>
                          <a:pt x="0" y="3596"/>
                          <a:pt x="0" y="3596"/>
                          <a:pt x="0" y="3596"/>
                        </a:cubicBezTo>
                        <a:cubicBezTo>
                          <a:pt x="27" y="3797"/>
                          <a:pt x="454" y="3901"/>
                          <a:pt x="883" y="3901"/>
                        </a:cubicBezTo>
                        <a:cubicBezTo>
                          <a:pt x="1303" y="3901"/>
                          <a:pt x="1725" y="3801"/>
                          <a:pt x="1770" y="3593"/>
                        </a:cubicBezTo>
                        <a:cubicBezTo>
                          <a:pt x="1770" y="3048"/>
                          <a:pt x="1770" y="3048"/>
                          <a:pt x="1770" y="3048"/>
                        </a:cubicBezTo>
                        <a:cubicBezTo>
                          <a:pt x="2059" y="2947"/>
                          <a:pt x="2266" y="2676"/>
                          <a:pt x="2289" y="2371"/>
                        </a:cubicBezTo>
                        <a:cubicBezTo>
                          <a:pt x="2314" y="2023"/>
                          <a:pt x="2098" y="1694"/>
                          <a:pt x="1770" y="1578"/>
                        </a:cubicBezTo>
                        <a:cubicBezTo>
                          <a:pt x="1770" y="1267"/>
                          <a:pt x="1770" y="955"/>
                          <a:pt x="1770" y="643"/>
                        </a:cubicBezTo>
                        <a:cubicBezTo>
                          <a:pt x="1770" y="358"/>
                          <a:pt x="1247" y="303"/>
                          <a:pt x="1247" y="299"/>
                        </a:cubicBezTo>
                        <a:cubicBezTo>
                          <a:pt x="1247" y="220"/>
                          <a:pt x="1247" y="140"/>
                          <a:pt x="1247" y="61"/>
                        </a:cubicBezTo>
                        <a:cubicBezTo>
                          <a:pt x="1247" y="0"/>
                          <a:pt x="969" y="4"/>
                          <a:pt x="933" y="3"/>
                        </a:cubicBezTo>
                        <a:cubicBezTo>
                          <a:pt x="915" y="3"/>
                          <a:pt x="896" y="2"/>
                          <a:pt x="878" y="2"/>
                        </a:cubicBezTo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4" name="Freeform 31"/>
                  <p:cNvSpPr>
                    <a:spLocks/>
                  </p:cNvSpPr>
                  <p:nvPr/>
                </p:nvSpPr>
                <p:spPr bwMode="auto">
                  <a:xfrm>
                    <a:off x="3263" y="2238"/>
                    <a:ext cx="999" cy="1630"/>
                  </a:xfrm>
                  <a:custGeom>
                    <a:avLst/>
                    <a:gdLst>
                      <a:gd name="T0" fmla="*/ 407 w 999"/>
                      <a:gd name="T1" fmla="*/ 0 h 1630"/>
                      <a:gd name="T2" fmla="*/ 0 w 999"/>
                      <a:gd name="T3" fmla="*/ 950 h 1630"/>
                      <a:gd name="T4" fmla="*/ 593 w 999"/>
                      <a:gd name="T5" fmla="*/ 737 h 1630"/>
                      <a:gd name="T6" fmla="*/ 475 w 999"/>
                      <a:gd name="T7" fmla="*/ 1363 h 1630"/>
                      <a:gd name="T8" fmla="*/ 355 w 999"/>
                      <a:gd name="T9" fmla="*/ 1240 h 1630"/>
                      <a:gd name="T10" fmla="*/ 440 w 999"/>
                      <a:gd name="T11" fmla="*/ 1630 h 1630"/>
                      <a:gd name="T12" fmla="*/ 796 w 999"/>
                      <a:gd name="T13" fmla="*/ 1318 h 1630"/>
                      <a:gd name="T14" fmla="*/ 645 w 999"/>
                      <a:gd name="T15" fmla="*/ 1363 h 1630"/>
                      <a:gd name="T16" fmla="*/ 999 w 999"/>
                      <a:gd name="T17" fmla="*/ 470 h 1630"/>
                      <a:gd name="T18" fmla="*/ 322 w 999"/>
                      <a:gd name="T19" fmla="*/ 704 h 1630"/>
                      <a:gd name="T20" fmla="*/ 848 w 999"/>
                      <a:gd name="T21" fmla="*/ 0 h 1630"/>
                      <a:gd name="T22" fmla="*/ 407 w 999"/>
                      <a:gd name="T23" fmla="*/ 0 h 1630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999"/>
                      <a:gd name="T37" fmla="*/ 0 h 1630"/>
                      <a:gd name="T38" fmla="*/ 999 w 999"/>
                      <a:gd name="T39" fmla="*/ 1630 h 1630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999" h="1630">
                        <a:moveTo>
                          <a:pt x="407" y="0"/>
                        </a:moveTo>
                        <a:lnTo>
                          <a:pt x="0" y="950"/>
                        </a:lnTo>
                        <a:lnTo>
                          <a:pt x="593" y="737"/>
                        </a:lnTo>
                        <a:lnTo>
                          <a:pt x="475" y="1363"/>
                        </a:lnTo>
                        <a:lnTo>
                          <a:pt x="355" y="1240"/>
                        </a:lnTo>
                        <a:lnTo>
                          <a:pt x="440" y="1630"/>
                        </a:lnTo>
                        <a:lnTo>
                          <a:pt x="796" y="1318"/>
                        </a:lnTo>
                        <a:lnTo>
                          <a:pt x="645" y="1363"/>
                        </a:lnTo>
                        <a:lnTo>
                          <a:pt x="999" y="470"/>
                        </a:lnTo>
                        <a:lnTo>
                          <a:pt x="322" y="704"/>
                        </a:lnTo>
                        <a:lnTo>
                          <a:pt x="848" y="0"/>
                        </a:lnTo>
                        <a:lnTo>
                          <a:pt x="40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6" name="Group 32"/>
              <p:cNvGrpSpPr>
                <a:grpSpLocks/>
              </p:cNvGrpSpPr>
              <p:nvPr/>
            </p:nvGrpSpPr>
            <p:grpSpPr bwMode="auto">
              <a:xfrm>
                <a:off x="2959011" y="2587625"/>
                <a:ext cx="320675" cy="320675"/>
                <a:chOff x="366" y="2837"/>
                <a:chExt cx="746" cy="746"/>
              </a:xfrm>
            </p:grpSpPr>
            <p:sp>
              <p:nvSpPr>
                <p:cNvPr id="126" name="AutoShape 34"/>
                <p:cNvSpPr>
                  <a:spLocks noChangeAspect="1" noChangeArrowheads="1"/>
                </p:cNvSpPr>
                <p:nvPr/>
              </p:nvSpPr>
              <p:spPr bwMode="gray">
                <a:xfrm>
                  <a:off x="366" y="2837"/>
                  <a:ext cx="746" cy="746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127" name="Group 38"/>
                <p:cNvGrpSpPr>
                  <a:grpSpLocks/>
                </p:cNvGrpSpPr>
                <p:nvPr/>
              </p:nvGrpSpPr>
              <p:grpSpPr bwMode="auto">
                <a:xfrm>
                  <a:off x="497" y="3018"/>
                  <a:ext cx="484" cy="383"/>
                  <a:chOff x="1677" y="3913"/>
                  <a:chExt cx="388" cy="307"/>
                </a:xfrm>
              </p:grpSpPr>
              <p:sp>
                <p:nvSpPr>
                  <p:cNvPr id="128" name="Freeform 39"/>
                  <p:cNvSpPr>
                    <a:spLocks/>
                  </p:cNvSpPr>
                  <p:nvPr/>
                </p:nvSpPr>
                <p:spPr bwMode="auto">
                  <a:xfrm>
                    <a:off x="1736" y="4090"/>
                    <a:ext cx="272" cy="95"/>
                  </a:xfrm>
                  <a:custGeom>
                    <a:avLst/>
                    <a:gdLst>
                      <a:gd name="T0" fmla="*/ 5 w 115"/>
                      <a:gd name="T1" fmla="*/ 29 h 40"/>
                      <a:gd name="T2" fmla="*/ 0 w 115"/>
                      <a:gd name="T3" fmla="*/ 20 h 40"/>
                      <a:gd name="T4" fmla="*/ 0 w 115"/>
                      <a:gd name="T5" fmla="*/ 20 h 40"/>
                      <a:gd name="T6" fmla="*/ 3 w 115"/>
                      <a:gd name="T7" fmla="*/ 13 h 40"/>
                      <a:gd name="T8" fmla="*/ 3 w 115"/>
                      <a:gd name="T9" fmla="*/ 13 h 40"/>
                      <a:gd name="T10" fmla="*/ 10 w 115"/>
                      <a:gd name="T11" fmla="*/ 7 h 40"/>
                      <a:gd name="T12" fmla="*/ 10 w 115"/>
                      <a:gd name="T13" fmla="*/ 7 h 40"/>
                      <a:gd name="T14" fmla="*/ 33 w 115"/>
                      <a:gd name="T15" fmla="*/ 1 h 40"/>
                      <a:gd name="T16" fmla="*/ 33 w 115"/>
                      <a:gd name="T17" fmla="*/ 1 h 40"/>
                      <a:gd name="T18" fmla="*/ 34 w 115"/>
                      <a:gd name="T19" fmla="*/ 6 h 40"/>
                      <a:gd name="T20" fmla="*/ 7 w 115"/>
                      <a:gd name="T21" fmla="*/ 16 h 40"/>
                      <a:gd name="T22" fmla="*/ 7 w 115"/>
                      <a:gd name="T23" fmla="*/ 16 h 40"/>
                      <a:gd name="T24" fmla="*/ 5 w 115"/>
                      <a:gd name="T25" fmla="*/ 20 h 40"/>
                      <a:gd name="T26" fmla="*/ 5 w 115"/>
                      <a:gd name="T27" fmla="*/ 20 h 40"/>
                      <a:gd name="T28" fmla="*/ 8 w 115"/>
                      <a:gd name="T29" fmla="*/ 24 h 40"/>
                      <a:gd name="T30" fmla="*/ 8 w 115"/>
                      <a:gd name="T31" fmla="*/ 24 h 40"/>
                      <a:gd name="T32" fmla="*/ 19 w 115"/>
                      <a:gd name="T33" fmla="*/ 29 h 40"/>
                      <a:gd name="T34" fmla="*/ 19 w 115"/>
                      <a:gd name="T35" fmla="*/ 29 h 40"/>
                      <a:gd name="T36" fmla="*/ 57 w 115"/>
                      <a:gd name="T37" fmla="*/ 34 h 40"/>
                      <a:gd name="T38" fmla="*/ 57 w 115"/>
                      <a:gd name="T39" fmla="*/ 34 h 40"/>
                      <a:gd name="T40" fmla="*/ 106 w 115"/>
                      <a:gd name="T41" fmla="*/ 24 h 40"/>
                      <a:gd name="T42" fmla="*/ 106 w 115"/>
                      <a:gd name="T43" fmla="*/ 24 h 40"/>
                      <a:gd name="T44" fmla="*/ 109 w 115"/>
                      <a:gd name="T45" fmla="*/ 20 h 40"/>
                      <a:gd name="T46" fmla="*/ 109 w 115"/>
                      <a:gd name="T47" fmla="*/ 20 h 40"/>
                      <a:gd name="T48" fmla="*/ 107 w 115"/>
                      <a:gd name="T49" fmla="*/ 16 h 40"/>
                      <a:gd name="T50" fmla="*/ 107 w 115"/>
                      <a:gd name="T51" fmla="*/ 16 h 40"/>
                      <a:gd name="T52" fmla="*/ 101 w 115"/>
                      <a:gd name="T53" fmla="*/ 12 h 40"/>
                      <a:gd name="T54" fmla="*/ 101 w 115"/>
                      <a:gd name="T55" fmla="*/ 12 h 40"/>
                      <a:gd name="T56" fmla="*/ 78 w 115"/>
                      <a:gd name="T57" fmla="*/ 6 h 40"/>
                      <a:gd name="T58" fmla="*/ 78 w 115"/>
                      <a:gd name="T59" fmla="*/ 6 h 40"/>
                      <a:gd name="T60" fmla="*/ 78 w 115"/>
                      <a:gd name="T61" fmla="*/ 6 h 40"/>
                      <a:gd name="T62" fmla="*/ 79 w 115"/>
                      <a:gd name="T63" fmla="*/ 0 h 40"/>
                      <a:gd name="T64" fmla="*/ 112 w 115"/>
                      <a:gd name="T65" fmla="*/ 12 h 40"/>
                      <a:gd name="T66" fmla="*/ 112 w 115"/>
                      <a:gd name="T67" fmla="*/ 12 h 40"/>
                      <a:gd name="T68" fmla="*/ 115 w 115"/>
                      <a:gd name="T69" fmla="*/ 20 h 40"/>
                      <a:gd name="T70" fmla="*/ 115 w 115"/>
                      <a:gd name="T71" fmla="*/ 20 h 40"/>
                      <a:gd name="T72" fmla="*/ 109 w 115"/>
                      <a:gd name="T73" fmla="*/ 29 h 40"/>
                      <a:gd name="T74" fmla="*/ 109 w 115"/>
                      <a:gd name="T75" fmla="*/ 29 h 40"/>
                      <a:gd name="T76" fmla="*/ 97 w 115"/>
                      <a:gd name="T77" fmla="*/ 35 h 40"/>
                      <a:gd name="T78" fmla="*/ 97 w 115"/>
                      <a:gd name="T79" fmla="*/ 35 h 40"/>
                      <a:gd name="T80" fmla="*/ 57 w 115"/>
                      <a:gd name="T81" fmla="*/ 40 h 40"/>
                      <a:gd name="T82" fmla="*/ 57 w 115"/>
                      <a:gd name="T83" fmla="*/ 40 h 40"/>
                      <a:gd name="T84" fmla="*/ 5 w 115"/>
                      <a:gd name="T85" fmla="*/ 29 h 40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w 115"/>
                      <a:gd name="T130" fmla="*/ 0 h 40"/>
                      <a:gd name="T131" fmla="*/ 115 w 115"/>
                      <a:gd name="T132" fmla="*/ 40 h 40"/>
                    </a:gdLst>
                    <a:ahLst/>
                    <a:cxnLst>
                      <a:cxn ang="T86">
                        <a:pos x="T0" y="T1"/>
                      </a:cxn>
                      <a:cxn ang="T87">
                        <a:pos x="T2" y="T3"/>
                      </a:cxn>
                      <a:cxn ang="T88">
                        <a:pos x="T4" y="T5"/>
                      </a:cxn>
                      <a:cxn ang="T89">
                        <a:pos x="T6" y="T7"/>
                      </a:cxn>
                      <a:cxn ang="T90">
                        <a:pos x="T8" y="T9"/>
                      </a:cxn>
                      <a:cxn ang="T91">
                        <a:pos x="T10" y="T11"/>
                      </a:cxn>
                      <a:cxn ang="T92">
                        <a:pos x="T12" y="T13"/>
                      </a:cxn>
                      <a:cxn ang="T93">
                        <a:pos x="T14" y="T15"/>
                      </a:cxn>
                      <a:cxn ang="T94">
                        <a:pos x="T16" y="T17"/>
                      </a:cxn>
                      <a:cxn ang="T95">
                        <a:pos x="T18" y="T19"/>
                      </a:cxn>
                      <a:cxn ang="T96">
                        <a:pos x="T20" y="T21"/>
                      </a:cxn>
                      <a:cxn ang="T97">
                        <a:pos x="T22" y="T23"/>
                      </a:cxn>
                      <a:cxn ang="T98">
                        <a:pos x="T24" y="T25"/>
                      </a:cxn>
                      <a:cxn ang="T99">
                        <a:pos x="T26" y="T27"/>
                      </a:cxn>
                      <a:cxn ang="T100">
                        <a:pos x="T28" y="T29"/>
                      </a:cxn>
                      <a:cxn ang="T101">
                        <a:pos x="T30" y="T31"/>
                      </a:cxn>
                      <a:cxn ang="T102">
                        <a:pos x="T32" y="T33"/>
                      </a:cxn>
                      <a:cxn ang="T103">
                        <a:pos x="T34" y="T35"/>
                      </a:cxn>
                      <a:cxn ang="T104">
                        <a:pos x="T36" y="T37"/>
                      </a:cxn>
                      <a:cxn ang="T105">
                        <a:pos x="T38" y="T39"/>
                      </a:cxn>
                      <a:cxn ang="T106">
                        <a:pos x="T40" y="T41"/>
                      </a:cxn>
                      <a:cxn ang="T107">
                        <a:pos x="T42" y="T43"/>
                      </a:cxn>
                      <a:cxn ang="T108">
                        <a:pos x="T44" y="T45"/>
                      </a:cxn>
                      <a:cxn ang="T109">
                        <a:pos x="T46" y="T47"/>
                      </a:cxn>
                      <a:cxn ang="T110">
                        <a:pos x="T48" y="T49"/>
                      </a:cxn>
                      <a:cxn ang="T111">
                        <a:pos x="T50" y="T51"/>
                      </a:cxn>
                      <a:cxn ang="T112">
                        <a:pos x="T52" y="T53"/>
                      </a:cxn>
                      <a:cxn ang="T113">
                        <a:pos x="T54" y="T55"/>
                      </a:cxn>
                      <a:cxn ang="T114">
                        <a:pos x="T56" y="T57"/>
                      </a:cxn>
                      <a:cxn ang="T115">
                        <a:pos x="T58" y="T59"/>
                      </a:cxn>
                      <a:cxn ang="T116">
                        <a:pos x="T60" y="T61"/>
                      </a:cxn>
                      <a:cxn ang="T117">
                        <a:pos x="T62" y="T63"/>
                      </a:cxn>
                      <a:cxn ang="T118">
                        <a:pos x="T64" y="T65"/>
                      </a:cxn>
                      <a:cxn ang="T119">
                        <a:pos x="T66" y="T67"/>
                      </a:cxn>
                      <a:cxn ang="T120">
                        <a:pos x="T68" y="T69"/>
                      </a:cxn>
                      <a:cxn ang="T121">
                        <a:pos x="T70" y="T71"/>
                      </a:cxn>
                      <a:cxn ang="T122">
                        <a:pos x="T72" y="T73"/>
                      </a:cxn>
                      <a:cxn ang="T123">
                        <a:pos x="T74" y="T75"/>
                      </a:cxn>
                      <a:cxn ang="T124">
                        <a:pos x="T76" y="T77"/>
                      </a:cxn>
                      <a:cxn ang="T125">
                        <a:pos x="T78" y="T79"/>
                      </a:cxn>
                      <a:cxn ang="T126">
                        <a:pos x="T80" y="T81"/>
                      </a:cxn>
                      <a:cxn ang="T127">
                        <a:pos x="T82" y="T83"/>
                      </a:cxn>
                      <a:cxn ang="T128">
                        <a:pos x="T84" y="T85"/>
                      </a:cxn>
                    </a:cxnLst>
                    <a:rect l="T129" t="T130" r="T131" b="T132"/>
                    <a:pathLst>
                      <a:path w="115" h="40">
                        <a:moveTo>
                          <a:pt x="5" y="29"/>
                        </a:moveTo>
                        <a:cubicBezTo>
                          <a:pt x="2" y="26"/>
                          <a:pt x="0" y="23"/>
                          <a:pt x="0" y="20"/>
                        </a:cubicBez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0" y="17"/>
                          <a:pt x="1" y="15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1"/>
                          <a:pt x="7" y="9"/>
                          <a:pt x="10" y="7"/>
                        </a:cubicBezTo>
                        <a:cubicBezTo>
                          <a:pt x="10" y="7"/>
                          <a:pt x="10" y="7"/>
                          <a:pt x="10" y="7"/>
                        </a:cubicBezTo>
                        <a:cubicBezTo>
                          <a:pt x="16" y="4"/>
                          <a:pt x="24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4" y="6"/>
                          <a:pt x="34" y="6"/>
                          <a:pt x="34" y="6"/>
                        </a:cubicBezTo>
                        <a:cubicBezTo>
                          <a:pt x="20" y="8"/>
                          <a:pt x="10" y="13"/>
                          <a:pt x="7" y="16"/>
                        </a:cubicBezTo>
                        <a:cubicBezTo>
                          <a:pt x="7" y="16"/>
                          <a:pt x="7" y="16"/>
                          <a:pt x="7" y="16"/>
                        </a:cubicBezTo>
                        <a:cubicBezTo>
                          <a:pt x="6" y="18"/>
                          <a:pt x="5" y="19"/>
                          <a:pt x="5" y="20"/>
                        </a:cubicBezTo>
                        <a:cubicBezTo>
                          <a:pt x="5" y="20"/>
                          <a:pt x="5" y="20"/>
                          <a:pt x="5" y="20"/>
                        </a:cubicBezTo>
                        <a:cubicBezTo>
                          <a:pt x="5" y="21"/>
                          <a:pt x="6" y="22"/>
                          <a:pt x="8" y="24"/>
                        </a:cubicBezTo>
                        <a:cubicBezTo>
                          <a:pt x="8" y="24"/>
                          <a:pt x="8" y="24"/>
                          <a:pt x="8" y="24"/>
                        </a:cubicBezTo>
                        <a:cubicBezTo>
                          <a:pt x="11" y="26"/>
                          <a:pt x="15" y="28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9" y="32"/>
                          <a:pt x="42" y="34"/>
                          <a:pt x="57" y="34"/>
                        </a:cubicBezTo>
                        <a:cubicBezTo>
                          <a:pt x="57" y="34"/>
                          <a:pt x="57" y="34"/>
                          <a:pt x="57" y="34"/>
                        </a:cubicBezTo>
                        <a:cubicBezTo>
                          <a:pt x="79" y="34"/>
                          <a:pt x="99" y="30"/>
                          <a:pt x="106" y="24"/>
                        </a:cubicBezTo>
                        <a:cubicBezTo>
                          <a:pt x="106" y="24"/>
                          <a:pt x="106" y="24"/>
                          <a:pt x="106" y="24"/>
                        </a:cubicBezTo>
                        <a:cubicBezTo>
                          <a:pt x="108" y="22"/>
                          <a:pt x="109" y="21"/>
                          <a:pt x="109" y="20"/>
                        </a:cubicBezTo>
                        <a:cubicBezTo>
                          <a:pt x="109" y="20"/>
                          <a:pt x="109" y="20"/>
                          <a:pt x="109" y="20"/>
                        </a:cubicBezTo>
                        <a:cubicBezTo>
                          <a:pt x="109" y="19"/>
                          <a:pt x="109" y="18"/>
                          <a:pt x="107" y="16"/>
                        </a:cubicBezTo>
                        <a:cubicBezTo>
                          <a:pt x="107" y="16"/>
                          <a:pt x="107" y="16"/>
                          <a:pt x="107" y="16"/>
                        </a:cubicBezTo>
                        <a:cubicBezTo>
                          <a:pt x="106" y="15"/>
                          <a:pt x="104" y="14"/>
                          <a:pt x="101" y="12"/>
                        </a:cubicBezTo>
                        <a:cubicBezTo>
                          <a:pt x="101" y="12"/>
                          <a:pt x="101" y="12"/>
                          <a:pt x="101" y="12"/>
                        </a:cubicBezTo>
                        <a:cubicBezTo>
                          <a:pt x="96" y="10"/>
                          <a:pt x="88" y="7"/>
                          <a:pt x="78" y="6"/>
                        </a:cubicBezTo>
                        <a:cubicBezTo>
                          <a:pt x="78" y="6"/>
                          <a:pt x="78" y="6"/>
                          <a:pt x="78" y="6"/>
                        </a:cubicBezTo>
                        <a:cubicBezTo>
                          <a:pt x="78" y="6"/>
                          <a:pt x="78" y="6"/>
                          <a:pt x="78" y="6"/>
                        </a:cubicBezTo>
                        <a:cubicBezTo>
                          <a:pt x="79" y="0"/>
                          <a:pt x="79" y="0"/>
                          <a:pt x="79" y="0"/>
                        </a:cubicBezTo>
                        <a:cubicBezTo>
                          <a:pt x="94" y="2"/>
                          <a:pt x="106" y="6"/>
                          <a:pt x="112" y="12"/>
                        </a:cubicBezTo>
                        <a:cubicBezTo>
                          <a:pt x="112" y="12"/>
                          <a:pt x="112" y="12"/>
                          <a:pt x="112" y="12"/>
                        </a:cubicBezTo>
                        <a:cubicBezTo>
                          <a:pt x="114" y="14"/>
                          <a:pt x="115" y="17"/>
                          <a:pt x="115" y="20"/>
                        </a:cubicBezTo>
                        <a:cubicBezTo>
                          <a:pt x="115" y="20"/>
                          <a:pt x="115" y="20"/>
                          <a:pt x="115" y="20"/>
                        </a:cubicBezTo>
                        <a:cubicBezTo>
                          <a:pt x="115" y="23"/>
                          <a:pt x="113" y="26"/>
                          <a:pt x="109" y="29"/>
                        </a:cubicBezTo>
                        <a:cubicBezTo>
                          <a:pt x="109" y="29"/>
                          <a:pt x="109" y="29"/>
                          <a:pt x="109" y="29"/>
                        </a:cubicBezTo>
                        <a:cubicBezTo>
                          <a:pt x="106" y="31"/>
                          <a:pt x="102" y="33"/>
                          <a:pt x="97" y="35"/>
                        </a:cubicBezTo>
                        <a:cubicBezTo>
                          <a:pt x="97" y="35"/>
                          <a:pt x="97" y="35"/>
                          <a:pt x="97" y="35"/>
                        </a:cubicBezTo>
                        <a:cubicBezTo>
                          <a:pt x="86" y="38"/>
                          <a:pt x="73" y="40"/>
                          <a:pt x="57" y="40"/>
                        </a:cubicBezTo>
                        <a:cubicBezTo>
                          <a:pt x="57" y="40"/>
                          <a:pt x="57" y="40"/>
                          <a:pt x="57" y="40"/>
                        </a:cubicBezTo>
                        <a:cubicBezTo>
                          <a:pt x="34" y="40"/>
                          <a:pt x="14" y="36"/>
                          <a:pt x="5" y="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29" name="Freeform 40"/>
                  <p:cNvSpPr>
                    <a:spLocks noEditPoints="1"/>
                  </p:cNvSpPr>
                  <p:nvPr/>
                </p:nvSpPr>
                <p:spPr bwMode="auto">
                  <a:xfrm>
                    <a:off x="1677" y="4074"/>
                    <a:ext cx="388" cy="146"/>
                  </a:xfrm>
                  <a:custGeom>
                    <a:avLst/>
                    <a:gdLst>
                      <a:gd name="T0" fmla="*/ 7 w 164"/>
                      <a:gd name="T1" fmla="*/ 44 h 62"/>
                      <a:gd name="T2" fmla="*/ 0 w 164"/>
                      <a:gd name="T3" fmla="*/ 30 h 62"/>
                      <a:gd name="T4" fmla="*/ 0 w 164"/>
                      <a:gd name="T5" fmla="*/ 30 h 62"/>
                      <a:gd name="T6" fmla="*/ 16 w 164"/>
                      <a:gd name="T7" fmla="*/ 11 h 62"/>
                      <a:gd name="T8" fmla="*/ 16 w 164"/>
                      <a:gd name="T9" fmla="*/ 11 h 62"/>
                      <a:gd name="T10" fmla="*/ 54 w 164"/>
                      <a:gd name="T11" fmla="*/ 0 h 62"/>
                      <a:gd name="T12" fmla="*/ 54 w 164"/>
                      <a:gd name="T13" fmla="*/ 0 h 62"/>
                      <a:gd name="T14" fmla="*/ 55 w 164"/>
                      <a:gd name="T15" fmla="*/ 6 h 62"/>
                      <a:gd name="T16" fmla="*/ 19 w 164"/>
                      <a:gd name="T17" fmla="*/ 16 h 62"/>
                      <a:gd name="T18" fmla="*/ 19 w 164"/>
                      <a:gd name="T19" fmla="*/ 16 h 62"/>
                      <a:gd name="T20" fmla="*/ 6 w 164"/>
                      <a:gd name="T21" fmla="*/ 30 h 62"/>
                      <a:gd name="T22" fmla="*/ 6 w 164"/>
                      <a:gd name="T23" fmla="*/ 30 h 62"/>
                      <a:gd name="T24" fmla="*/ 11 w 164"/>
                      <a:gd name="T25" fmla="*/ 39 h 62"/>
                      <a:gd name="T26" fmla="*/ 11 w 164"/>
                      <a:gd name="T27" fmla="*/ 39 h 62"/>
                      <a:gd name="T28" fmla="*/ 27 w 164"/>
                      <a:gd name="T29" fmla="*/ 48 h 62"/>
                      <a:gd name="T30" fmla="*/ 27 w 164"/>
                      <a:gd name="T31" fmla="*/ 48 h 62"/>
                      <a:gd name="T32" fmla="*/ 82 w 164"/>
                      <a:gd name="T33" fmla="*/ 56 h 62"/>
                      <a:gd name="T34" fmla="*/ 82 w 164"/>
                      <a:gd name="T35" fmla="*/ 56 h 62"/>
                      <a:gd name="T36" fmla="*/ 153 w 164"/>
                      <a:gd name="T37" fmla="*/ 39 h 62"/>
                      <a:gd name="T38" fmla="*/ 153 w 164"/>
                      <a:gd name="T39" fmla="*/ 39 h 62"/>
                      <a:gd name="T40" fmla="*/ 159 w 164"/>
                      <a:gd name="T41" fmla="*/ 30 h 62"/>
                      <a:gd name="T42" fmla="*/ 159 w 164"/>
                      <a:gd name="T43" fmla="*/ 30 h 62"/>
                      <a:gd name="T44" fmla="*/ 155 w 164"/>
                      <a:gd name="T45" fmla="*/ 23 h 62"/>
                      <a:gd name="T46" fmla="*/ 155 w 164"/>
                      <a:gd name="T47" fmla="*/ 23 h 62"/>
                      <a:gd name="T48" fmla="*/ 144 w 164"/>
                      <a:gd name="T49" fmla="*/ 15 h 62"/>
                      <a:gd name="T50" fmla="*/ 144 w 164"/>
                      <a:gd name="T51" fmla="*/ 15 h 62"/>
                      <a:gd name="T52" fmla="*/ 106 w 164"/>
                      <a:gd name="T53" fmla="*/ 5 h 62"/>
                      <a:gd name="T54" fmla="*/ 106 w 164"/>
                      <a:gd name="T55" fmla="*/ 5 h 62"/>
                      <a:gd name="T56" fmla="*/ 106 w 164"/>
                      <a:gd name="T57" fmla="*/ 0 h 62"/>
                      <a:gd name="T58" fmla="*/ 159 w 164"/>
                      <a:gd name="T59" fmla="*/ 19 h 62"/>
                      <a:gd name="T60" fmla="*/ 159 w 164"/>
                      <a:gd name="T61" fmla="*/ 19 h 62"/>
                      <a:gd name="T62" fmla="*/ 164 w 164"/>
                      <a:gd name="T63" fmla="*/ 30 h 62"/>
                      <a:gd name="T64" fmla="*/ 164 w 164"/>
                      <a:gd name="T65" fmla="*/ 30 h 62"/>
                      <a:gd name="T66" fmla="*/ 157 w 164"/>
                      <a:gd name="T67" fmla="*/ 44 h 62"/>
                      <a:gd name="T68" fmla="*/ 157 w 164"/>
                      <a:gd name="T69" fmla="*/ 44 h 62"/>
                      <a:gd name="T70" fmla="*/ 139 w 164"/>
                      <a:gd name="T71" fmla="*/ 53 h 62"/>
                      <a:gd name="T72" fmla="*/ 139 w 164"/>
                      <a:gd name="T73" fmla="*/ 53 h 62"/>
                      <a:gd name="T74" fmla="*/ 82 w 164"/>
                      <a:gd name="T75" fmla="*/ 62 h 62"/>
                      <a:gd name="T76" fmla="*/ 82 w 164"/>
                      <a:gd name="T77" fmla="*/ 62 h 62"/>
                      <a:gd name="T78" fmla="*/ 7 w 164"/>
                      <a:gd name="T79" fmla="*/ 44 h 62"/>
                      <a:gd name="T80" fmla="*/ 106 w 164"/>
                      <a:gd name="T81" fmla="*/ 5 h 62"/>
                      <a:gd name="T82" fmla="*/ 106 w 164"/>
                      <a:gd name="T83" fmla="*/ 5 h 62"/>
                      <a:gd name="T84" fmla="*/ 106 w 164"/>
                      <a:gd name="T85" fmla="*/ 5 h 62"/>
                      <a:gd name="T86" fmla="*/ 106 w 164"/>
                      <a:gd name="T87" fmla="*/ 5 h 62"/>
                      <a:gd name="T88" fmla="*/ 106 w 164"/>
                      <a:gd name="T89" fmla="*/ 5 h 62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164"/>
                      <a:gd name="T136" fmla="*/ 0 h 62"/>
                      <a:gd name="T137" fmla="*/ 164 w 164"/>
                      <a:gd name="T138" fmla="*/ 62 h 62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164" h="62">
                        <a:moveTo>
                          <a:pt x="7" y="44"/>
                        </a:moveTo>
                        <a:cubicBezTo>
                          <a:pt x="3" y="40"/>
                          <a:pt x="0" y="35"/>
                          <a:pt x="0" y="30"/>
                        </a:cubicBezTo>
                        <a:cubicBezTo>
                          <a:pt x="0" y="30"/>
                          <a:pt x="0" y="30"/>
                          <a:pt x="0" y="30"/>
                        </a:cubicBezTo>
                        <a:cubicBezTo>
                          <a:pt x="0" y="22"/>
                          <a:pt x="7" y="16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26" y="6"/>
                          <a:pt x="39" y="2"/>
                          <a:pt x="54" y="0"/>
                        </a:cubicBezTo>
                        <a:cubicBezTo>
                          <a:pt x="54" y="0"/>
                          <a:pt x="54" y="0"/>
                          <a:pt x="54" y="0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40" y="8"/>
                          <a:pt x="27" y="12"/>
                          <a:pt x="19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0" y="21"/>
                          <a:pt x="6" y="26"/>
                          <a:pt x="6" y="30"/>
                        </a:cubicBezTo>
                        <a:cubicBezTo>
                          <a:pt x="6" y="30"/>
                          <a:pt x="6" y="30"/>
                          <a:pt x="6" y="30"/>
                        </a:cubicBezTo>
                        <a:cubicBezTo>
                          <a:pt x="6" y="33"/>
                          <a:pt x="7" y="36"/>
                          <a:pt x="11" y="39"/>
                        </a:cubicBezTo>
                        <a:cubicBezTo>
                          <a:pt x="11" y="39"/>
                          <a:pt x="11" y="39"/>
                          <a:pt x="11" y="39"/>
                        </a:cubicBezTo>
                        <a:cubicBezTo>
                          <a:pt x="15" y="42"/>
                          <a:pt x="20" y="45"/>
                          <a:pt x="27" y="48"/>
                        </a:cubicBezTo>
                        <a:cubicBezTo>
                          <a:pt x="27" y="48"/>
                          <a:pt x="27" y="48"/>
                          <a:pt x="27" y="48"/>
                        </a:cubicBezTo>
                        <a:cubicBezTo>
                          <a:pt x="41" y="53"/>
                          <a:pt x="61" y="56"/>
                          <a:pt x="82" y="56"/>
                        </a:cubicBezTo>
                        <a:cubicBezTo>
                          <a:pt x="82" y="56"/>
                          <a:pt x="82" y="56"/>
                          <a:pt x="82" y="56"/>
                        </a:cubicBezTo>
                        <a:cubicBezTo>
                          <a:pt x="115" y="56"/>
                          <a:pt x="142" y="49"/>
                          <a:pt x="153" y="39"/>
                        </a:cubicBezTo>
                        <a:cubicBezTo>
                          <a:pt x="153" y="39"/>
                          <a:pt x="153" y="39"/>
                          <a:pt x="153" y="39"/>
                        </a:cubicBezTo>
                        <a:cubicBezTo>
                          <a:pt x="157" y="36"/>
                          <a:pt x="159" y="33"/>
                          <a:pt x="159" y="30"/>
                        </a:cubicBezTo>
                        <a:cubicBezTo>
                          <a:pt x="159" y="30"/>
                          <a:pt x="159" y="30"/>
                          <a:pt x="159" y="30"/>
                        </a:cubicBezTo>
                        <a:cubicBezTo>
                          <a:pt x="159" y="28"/>
                          <a:pt x="158" y="25"/>
                          <a:pt x="155" y="23"/>
                        </a:cubicBezTo>
                        <a:cubicBezTo>
                          <a:pt x="155" y="23"/>
                          <a:pt x="155" y="23"/>
                          <a:pt x="155" y="23"/>
                        </a:cubicBezTo>
                        <a:cubicBezTo>
                          <a:pt x="153" y="20"/>
                          <a:pt x="149" y="18"/>
                          <a:pt x="144" y="15"/>
                        </a:cubicBezTo>
                        <a:cubicBezTo>
                          <a:pt x="144" y="15"/>
                          <a:pt x="144" y="15"/>
                          <a:pt x="144" y="15"/>
                        </a:cubicBezTo>
                        <a:cubicBezTo>
                          <a:pt x="135" y="11"/>
                          <a:pt x="121" y="7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0"/>
                          <a:pt x="106" y="0"/>
                          <a:pt x="106" y="0"/>
                        </a:cubicBezTo>
                        <a:cubicBezTo>
                          <a:pt x="131" y="3"/>
                          <a:pt x="150" y="9"/>
                          <a:pt x="159" y="19"/>
                        </a:cubicBezTo>
                        <a:cubicBezTo>
                          <a:pt x="159" y="19"/>
                          <a:pt x="159" y="19"/>
                          <a:pt x="159" y="19"/>
                        </a:cubicBezTo>
                        <a:cubicBezTo>
                          <a:pt x="162" y="22"/>
                          <a:pt x="164" y="26"/>
                          <a:pt x="164" y="30"/>
                        </a:cubicBezTo>
                        <a:cubicBezTo>
                          <a:pt x="164" y="30"/>
                          <a:pt x="164" y="30"/>
                          <a:pt x="164" y="30"/>
                        </a:cubicBezTo>
                        <a:cubicBezTo>
                          <a:pt x="164" y="35"/>
                          <a:pt x="161" y="40"/>
                          <a:pt x="157" y="44"/>
                        </a:cubicBezTo>
                        <a:cubicBezTo>
                          <a:pt x="157" y="44"/>
                          <a:pt x="157" y="44"/>
                          <a:pt x="157" y="44"/>
                        </a:cubicBezTo>
                        <a:cubicBezTo>
                          <a:pt x="153" y="47"/>
                          <a:pt x="147" y="51"/>
                          <a:pt x="139" y="53"/>
                        </a:cubicBezTo>
                        <a:cubicBezTo>
                          <a:pt x="139" y="53"/>
                          <a:pt x="139" y="53"/>
                          <a:pt x="139" y="53"/>
                        </a:cubicBezTo>
                        <a:cubicBezTo>
                          <a:pt x="124" y="59"/>
                          <a:pt x="104" y="62"/>
                          <a:pt x="82" y="62"/>
                        </a:cubicBezTo>
                        <a:cubicBezTo>
                          <a:pt x="82" y="62"/>
                          <a:pt x="82" y="62"/>
                          <a:pt x="82" y="62"/>
                        </a:cubicBezTo>
                        <a:cubicBezTo>
                          <a:pt x="49" y="62"/>
                          <a:pt x="20" y="55"/>
                          <a:pt x="7" y="44"/>
                        </a:cubicBezTo>
                        <a:close/>
                        <a:moveTo>
                          <a:pt x="106" y="5"/>
                        </a:move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ubicBezTo>
                          <a:pt x="106" y="5"/>
                          <a:pt x="106" y="5"/>
                          <a:pt x="106" y="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0" name="Freeform 41"/>
                  <p:cNvSpPr>
                    <a:spLocks noEditPoints="1"/>
                  </p:cNvSpPr>
                  <p:nvPr/>
                </p:nvSpPr>
                <p:spPr bwMode="auto">
                  <a:xfrm>
                    <a:off x="1793" y="3913"/>
                    <a:ext cx="153" cy="234"/>
                  </a:xfrm>
                  <a:custGeom>
                    <a:avLst/>
                    <a:gdLst>
                      <a:gd name="T0" fmla="*/ 33 w 65"/>
                      <a:gd name="T1" fmla="*/ 0 h 99"/>
                      <a:gd name="T2" fmla="*/ 2 w 65"/>
                      <a:gd name="T3" fmla="*/ 67 h 99"/>
                      <a:gd name="T4" fmla="*/ 33 w 65"/>
                      <a:gd name="T5" fmla="*/ 99 h 99"/>
                      <a:gd name="T6" fmla="*/ 65 w 65"/>
                      <a:gd name="T7" fmla="*/ 67 h 99"/>
                      <a:gd name="T8" fmla="*/ 33 w 65"/>
                      <a:gd name="T9" fmla="*/ 0 h 99"/>
                      <a:gd name="T10" fmla="*/ 15 w 65"/>
                      <a:gd name="T11" fmla="*/ 76 h 99"/>
                      <a:gd name="T12" fmla="*/ 13 w 65"/>
                      <a:gd name="T13" fmla="*/ 80 h 99"/>
                      <a:gd name="T14" fmla="*/ 9 w 65"/>
                      <a:gd name="T15" fmla="*/ 78 h 99"/>
                      <a:gd name="T16" fmla="*/ 21 w 65"/>
                      <a:gd name="T17" fmla="*/ 38 h 99"/>
                      <a:gd name="T18" fmla="*/ 15 w 65"/>
                      <a:gd name="T19" fmla="*/ 76 h 99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65"/>
                      <a:gd name="T31" fmla="*/ 0 h 99"/>
                      <a:gd name="T32" fmla="*/ 65 w 65"/>
                      <a:gd name="T33" fmla="*/ 99 h 99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65" h="99">
                        <a:moveTo>
                          <a:pt x="33" y="0"/>
                        </a:moveTo>
                        <a:cubicBezTo>
                          <a:pt x="20" y="36"/>
                          <a:pt x="2" y="50"/>
                          <a:pt x="2" y="67"/>
                        </a:cubicBezTo>
                        <a:cubicBezTo>
                          <a:pt x="2" y="85"/>
                          <a:pt x="16" y="99"/>
                          <a:pt x="33" y="99"/>
                        </a:cubicBezTo>
                        <a:cubicBezTo>
                          <a:pt x="51" y="99"/>
                          <a:pt x="65" y="85"/>
                          <a:pt x="65" y="67"/>
                        </a:cubicBezTo>
                        <a:cubicBezTo>
                          <a:pt x="65" y="50"/>
                          <a:pt x="44" y="28"/>
                          <a:pt x="33" y="0"/>
                        </a:cubicBezTo>
                        <a:close/>
                        <a:moveTo>
                          <a:pt x="15" y="76"/>
                        </a:moveTo>
                        <a:cubicBezTo>
                          <a:pt x="15" y="78"/>
                          <a:pt x="14" y="80"/>
                          <a:pt x="13" y="80"/>
                        </a:cubicBezTo>
                        <a:cubicBezTo>
                          <a:pt x="11" y="80"/>
                          <a:pt x="9" y="79"/>
                          <a:pt x="9" y="78"/>
                        </a:cubicBezTo>
                        <a:cubicBezTo>
                          <a:pt x="0" y="63"/>
                          <a:pt x="21" y="38"/>
                          <a:pt x="21" y="38"/>
                        </a:cubicBezTo>
                        <a:cubicBezTo>
                          <a:pt x="21" y="38"/>
                          <a:pt x="6" y="65"/>
                          <a:pt x="15" y="7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7" name="Group 42"/>
              <p:cNvGrpSpPr>
                <a:grpSpLocks/>
              </p:cNvGrpSpPr>
              <p:nvPr/>
            </p:nvGrpSpPr>
            <p:grpSpPr bwMode="auto">
              <a:xfrm>
                <a:off x="3728948" y="2587625"/>
                <a:ext cx="320675" cy="320675"/>
                <a:chOff x="1438" y="2837"/>
                <a:chExt cx="746" cy="746"/>
              </a:xfrm>
            </p:grpSpPr>
            <p:sp>
              <p:nvSpPr>
                <p:cNvPr id="122" name="AutoShape 44"/>
                <p:cNvSpPr>
                  <a:spLocks noChangeAspect="1" noChangeArrowheads="1"/>
                </p:cNvSpPr>
                <p:nvPr/>
              </p:nvSpPr>
              <p:spPr bwMode="gray">
                <a:xfrm>
                  <a:off x="1438" y="2837"/>
                  <a:ext cx="746" cy="746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123" name="Group 48"/>
                <p:cNvGrpSpPr>
                  <a:grpSpLocks/>
                </p:cNvGrpSpPr>
                <p:nvPr/>
              </p:nvGrpSpPr>
              <p:grpSpPr bwMode="auto">
                <a:xfrm>
                  <a:off x="1580" y="2994"/>
                  <a:ext cx="463" cy="431"/>
                  <a:chOff x="-1259" y="2382"/>
                  <a:chExt cx="463" cy="431"/>
                </a:xfrm>
              </p:grpSpPr>
              <p:sp>
                <p:nvSpPr>
                  <p:cNvPr id="124" name="Freeform 49"/>
                  <p:cNvSpPr>
                    <a:spLocks/>
                  </p:cNvSpPr>
                  <p:nvPr/>
                </p:nvSpPr>
                <p:spPr bwMode="auto">
                  <a:xfrm>
                    <a:off x="-1259" y="2382"/>
                    <a:ext cx="463" cy="327"/>
                  </a:xfrm>
                  <a:custGeom>
                    <a:avLst/>
                    <a:gdLst>
                      <a:gd name="T0" fmla="*/ 306 w 463"/>
                      <a:gd name="T1" fmla="*/ 139 h 327"/>
                      <a:gd name="T2" fmla="*/ 430 w 463"/>
                      <a:gd name="T3" fmla="*/ 217 h 327"/>
                      <a:gd name="T4" fmla="*/ 463 w 463"/>
                      <a:gd name="T5" fmla="*/ 205 h 327"/>
                      <a:gd name="T6" fmla="*/ 324 w 463"/>
                      <a:gd name="T7" fmla="*/ 115 h 327"/>
                      <a:gd name="T8" fmla="*/ 324 w 463"/>
                      <a:gd name="T9" fmla="*/ 43 h 327"/>
                      <a:gd name="T10" fmla="*/ 291 w 463"/>
                      <a:gd name="T11" fmla="*/ 26 h 327"/>
                      <a:gd name="T12" fmla="*/ 259 w 463"/>
                      <a:gd name="T13" fmla="*/ 36 h 327"/>
                      <a:gd name="T14" fmla="*/ 259 w 463"/>
                      <a:gd name="T15" fmla="*/ 71 h 327"/>
                      <a:gd name="T16" fmla="*/ 150 w 463"/>
                      <a:gd name="T17" fmla="*/ 0 h 327"/>
                      <a:gd name="T18" fmla="*/ 0 w 463"/>
                      <a:gd name="T19" fmla="*/ 193 h 327"/>
                      <a:gd name="T20" fmla="*/ 178 w 463"/>
                      <a:gd name="T21" fmla="*/ 327 h 327"/>
                      <a:gd name="T22" fmla="*/ 306 w 463"/>
                      <a:gd name="T23" fmla="*/ 139 h 32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463"/>
                      <a:gd name="T37" fmla="*/ 0 h 327"/>
                      <a:gd name="T38" fmla="*/ 463 w 463"/>
                      <a:gd name="T39" fmla="*/ 327 h 32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463" h="327">
                        <a:moveTo>
                          <a:pt x="306" y="139"/>
                        </a:moveTo>
                        <a:lnTo>
                          <a:pt x="430" y="217"/>
                        </a:lnTo>
                        <a:lnTo>
                          <a:pt x="463" y="205"/>
                        </a:lnTo>
                        <a:lnTo>
                          <a:pt x="324" y="115"/>
                        </a:lnTo>
                        <a:lnTo>
                          <a:pt x="324" y="43"/>
                        </a:lnTo>
                        <a:lnTo>
                          <a:pt x="291" y="26"/>
                        </a:lnTo>
                        <a:lnTo>
                          <a:pt x="259" y="36"/>
                        </a:lnTo>
                        <a:lnTo>
                          <a:pt x="259" y="71"/>
                        </a:lnTo>
                        <a:lnTo>
                          <a:pt x="150" y="0"/>
                        </a:lnTo>
                        <a:lnTo>
                          <a:pt x="0" y="193"/>
                        </a:lnTo>
                        <a:lnTo>
                          <a:pt x="178" y="327"/>
                        </a:lnTo>
                        <a:lnTo>
                          <a:pt x="306" y="1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1113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25" name="Freeform 50"/>
                  <p:cNvSpPr>
                    <a:spLocks/>
                  </p:cNvSpPr>
                  <p:nvPr/>
                </p:nvSpPr>
                <p:spPr bwMode="auto">
                  <a:xfrm>
                    <a:off x="-1240" y="2547"/>
                    <a:ext cx="388" cy="266"/>
                  </a:xfrm>
                  <a:custGeom>
                    <a:avLst/>
                    <a:gdLst>
                      <a:gd name="T0" fmla="*/ 164 w 388"/>
                      <a:gd name="T1" fmla="*/ 188 h 266"/>
                      <a:gd name="T2" fmla="*/ 0 w 388"/>
                      <a:gd name="T3" fmla="*/ 66 h 266"/>
                      <a:gd name="T4" fmla="*/ 0 w 388"/>
                      <a:gd name="T5" fmla="*/ 129 h 266"/>
                      <a:gd name="T6" fmla="*/ 173 w 388"/>
                      <a:gd name="T7" fmla="*/ 266 h 266"/>
                      <a:gd name="T8" fmla="*/ 228 w 388"/>
                      <a:gd name="T9" fmla="*/ 247 h 266"/>
                      <a:gd name="T10" fmla="*/ 228 w 388"/>
                      <a:gd name="T11" fmla="*/ 134 h 266"/>
                      <a:gd name="T12" fmla="*/ 296 w 388"/>
                      <a:gd name="T13" fmla="*/ 111 h 266"/>
                      <a:gd name="T14" fmla="*/ 296 w 388"/>
                      <a:gd name="T15" fmla="*/ 224 h 266"/>
                      <a:gd name="T16" fmla="*/ 387 w 388"/>
                      <a:gd name="T17" fmla="*/ 195 h 266"/>
                      <a:gd name="T18" fmla="*/ 387 w 388"/>
                      <a:gd name="T19" fmla="*/ 61 h 266"/>
                      <a:gd name="T20" fmla="*/ 388 w 388"/>
                      <a:gd name="T21" fmla="*/ 61 h 266"/>
                      <a:gd name="T22" fmla="*/ 293 w 388"/>
                      <a:gd name="T23" fmla="*/ 0 h 266"/>
                      <a:gd name="T24" fmla="*/ 164 w 388"/>
                      <a:gd name="T25" fmla="*/ 188 h 26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w 388"/>
                      <a:gd name="T40" fmla="*/ 0 h 266"/>
                      <a:gd name="T41" fmla="*/ 388 w 388"/>
                      <a:gd name="T42" fmla="*/ 266 h 266"/>
                    </a:gdLst>
                    <a:ahLst/>
                    <a:cxnLst>
                      <a:cxn ang="T26">
                        <a:pos x="T0" y="T1"/>
                      </a:cxn>
                      <a:cxn ang="T27">
                        <a:pos x="T2" y="T3"/>
                      </a:cxn>
                      <a:cxn ang="T28">
                        <a:pos x="T4" y="T5"/>
                      </a:cxn>
                      <a:cxn ang="T29">
                        <a:pos x="T6" y="T7"/>
                      </a:cxn>
                      <a:cxn ang="T30">
                        <a:pos x="T8" y="T9"/>
                      </a:cxn>
                      <a:cxn ang="T31">
                        <a:pos x="T10" y="T11"/>
                      </a:cxn>
                      <a:cxn ang="T32">
                        <a:pos x="T12" y="T13"/>
                      </a:cxn>
                      <a:cxn ang="T33">
                        <a:pos x="T14" y="T15"/>
                      </a:cxn>
                      <a:cxn ang="T34">
                        <a:pos x="T16" y="T17"/>
                      </a:cxn>
                      <a:cxn ang="T35">
                        <a:pos x="T18" y="T19"/>
                      </a:cxn>
                      <a:cxn ang="T36">
                        <a:pos x="T20" y="T21"/>
                      </a:cxn>
                      <a:cxn ang="T37">
                        <a:pos x="T22" y="T23"/>
                      </a:cxn>
                      <a:cxn ang="T38">
                        <a:pos x="T24" y="T25"/>
                      </a:cxn>
                    </a:cxnLst>
                    <a:rect l="T39" t="T40" r="T41" b="T42"/>
                    <a:pathLst>
                      <a:path w="388" h="266">
                        <a:moveTo>
                          <a:pt x="164" y="188"/>
                        </a:moveTo>
                        <a:lnTo>
                          <a:pt x="0" y="66"/>
                        </a:lnTo>
                        <a:lnTo>
                          <a:pt x="0" y="129"/>
                        </a:lnTo>
                        <a:lnTo>
                          <a:pt x="173" y="266"/>
                        </a:lnTo>
                        <a:lnTo>
                          <a:pt x="228" y="247"/>
                        </a:lnTo>
                        <a:lnTo>
                          <a:pt x="228" y="134"/>
                        </a:lnTo>
                        <a:lnTo>
                          <a:pt x="296" y="111"/>
                        </a:lnTo>
                        <a:lnTo>
                          <a:pt x="296" y="224"/>
                        </a:lnTo>
                        <a:lnTo>
                          <a:pt x="387" y="195"/>
                        </a:lnTo>
                        <a:lnTo>
                          <a:pt x="387" y="61"/>
                        </a:lnTo>
                        <a:lnTo>
                          <a:pt x="388" y="61"/>
                        </a:lnTo>
                        <a:lnTo>
                          <a:pt x="293" y="0"/>
                        </a:lnTo>
                        <a:lnTo>
                          <a:pt x="164" y="18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11113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8" name="Group 51"/>
              <p:cNvGrpSpPr>
                <a:grpSpLocks/>
              </p:cNvGrpSpPr>
              <p:nvPr/>
            </p:nvGrpSpPr>
            <p:grpSpPr bwMode="auto">
              <a:xfrm>
                <a:off x="3346361" y="2587625"/>
                <a:ext cx="315913" cy="315913"/>
                <a:chOff x="3866" y="3088"/>
                <a:chExt cx="567" cy="567"/>
              </a:xfrm>
            </p:grpSpPr>
            <p:sp>
              <p:nvSpPr>
                <p:cNvPr id="118" name="AutoShape 53"/>
                <p:cNvSpPr>
                  <a:spLocks noChangeAspect="1" noChangeArrowheads="1"/>
                </p:cNvSpPr>
                <p:nvPr/>
              </p:nvSpPr>
              <p:spPr bwMode="gray">
                <a:xfrm>
                  <a:off x="3866" y="3088"/>
                  <a:ext cx="567" cy="567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119" name="Group 57"/>
                <p:cNvGrpSpPr>
                  <a:grpSpLocks noChangeAspect="1"/>
                </p:cNvGrpSpPr>
                <p:nvPr/>
              </p:nvGrpSpPr>
              <p:grpSpPr bwMode="auto">
                <a:xfrm>
                  <a:off x="3966" y="3166"/>
                  <a:ext cx="367" cy="411"/>
                  <a:chOff x="-651" y="2081"/>
                  <a:chExt cx="381" cy="427"/>
                </a:xfrm>
              </p:grpSpPr>
              <p:sp>
                <p:nvSpPr>
                  <p:cNvPr id="120" name="Freeform 58"/>
                  <p:cNvSpPr>
                    <a:spLocks noChangeAspect="1"/>
                  </p:cNvSpPr>
                  <p:nvPr/>
                </p:nvSpPr>
                <p:spPr bwMode="auto">
                  <a:xfrm>
                    <a:off x="-651" y="2116"/>
                    <a:ext cx="187" cy="369"/>
                  </a:xfrm>
                  <a:custGeom>
                    <a:avLst/>
                    <a:gdLst>
                      <a:gd name="T0" fmla="*/ 30 w 79"/>
                      <a:gd name="T1" fmla="*/ 30 h 156"/>
                      <a:gd name="T2" fmla="*/ 74 w 79"/>
                      <a:gd name="T3" fmla="*/ 9 h 156"/>
                      <a:gd name="T4" fmla="*/ 79 w 79"/>
                      <a:gd name="T5" fmla="*/ 0 h 156"/>
                      <a:gd name="T6" fmla="*/ 0 w 79"/>
                      <a:gd name="T7" fmla="*/ 80 h 156"/>
                      <a:gd name="T8" fmla="*/ 18 w 79"/>
                      <a:gd name="T9" fmla="*/ 123 h 156"/>
                      <a:gd name="T10" fmla="*/ 18 w 79"/>
                      <a:gd name="T11" fmla="*/ 124 h 156"/>
                      <a:gd name="T12" fmla="*/ 19 w 79"/>
                      <a:gd name="T13" fmla="*/ 138 h 156"/>
                      <a:gd name="T14" fmla="*/ 19 w 79"/>
                      <a:gd name="T15" fmla="*/ 138 h 156"/>
                      <a:gd name="T16" fmla="*/ 34 w 79"/>
                      <a:gd name="T17" fmla="*/ 152 h 156"/>
                      <a:gd name="T18" fmla="*/ 37 w 79"/>
                      <a:gd name="T19" fmla="*/ 148 h 156"/>
                      <a:gd name="T20" fmla="*/ 44 w 79"/>
                      <a:gd name="T21" fmla="*/ 155 h 156"/>
                      <a:gd name="T22" fmla="*/ 48 w 79"/>
                      <a:gd name="T23" fmla="*/ 155 h 156"/>
                      <a:gd name="T24" fmla="*/ 48 w 79"/>
                      <a:gd name="T25" fmla="*/ 151 h 156"/>
                      <a:gd name="T26" fmla="*/ 40 w 79"/>
                      <a:gd name="T27" fmla="*/ 145 h 156"/>
                      <a:gd name="T28" fmla="*/ 47 w 79"/>
                      <a:gd name="T29" fmla="*/ 136 h 156"/>
                      <a:gd name="T30" fmla="*/ 55 w 79"/>
                      <a:gd name="T31" fmla="*/ 143 h 156"/>
                      <a:gd name="T32" fmla="*/ 58 w 79"/>
                      <a:gd name="T33" fmla="*/ 143 h 156"/>
                      <a:gd name="T34" fmla="*/ 58 w 79"/>
                      <a:gd name="T35" fmla="*/ 139 h 156"/>
                      <a:gd name="T36" fmla="*/ 51 w 79"/>
                      <a:gd name="T37" fmla="*/ 133 h 156"/>
                      <a:gd name="T38" fmla="*/ 53 w 79"/>
                      <a:gd name="T39" fmla="*/ 129 h 156"/>
                      <a:gd name="T40" fmla="*/ 38 w 79"/>
                      <a:gd name="T41" fmla="*/ 116 h 156"/>
                      <a:gd name="T42" fmla="*/ 38 w 79"/>
                      <a:gd name="T43" fmla="*/ 116 h 156"/>
                      <a:gd name="T44" fmla="*/ 24 w 79"/>
                      <a:gd name="T45" fmla="*/ 116 h 156"/>
                      <a:gd name="T46" fmla="*/ 9 w 79"/>
                      <a:gd name="T47" fmla="*/ 80 h 156"/>
                      <a:gd name="T48" fmla="*/ 9 w 79"/>
                      <a:gd name="T49" fmla="*/ 80 h 156"/>
                      <a:gd name="T50" fmla="*/ 30 w 79"/>
                      <a:gd name="T51" fmla="*/ 30 h 15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79"/>
                      <a:gd name="T79" fmla="*/ 0 h 156"/>
                      <a:gd name="T80" fmla="*/ 79 w 79"/>
                      <a:gd name="T81" fmla="*/ 156 h 156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79" h="156">
                        <a:moveTo>
                          <a:pt x="30" y="30"/>
                        </a:moveTo>
                        <a:cubicBezTo>
                          <a:pt x="41" y="18"/>
                          <a:pt x="57" y="11"/>
                          <a:pt x="74" y="9"/>
                        </a:cubicBezTo>
                        <a:cubicBezTo>
                          <a:pt x="76" y="6"/>
                          <a:pt x="78" y="3"/>
                          <a:pt x="79" y="0"/>
                        </a:cubicBezTo>
                        <a:cubicBezTo>
                          <a:pt x="35" y="1"/>
                          <a:pt x="0" y="37"/>
                          <a:pt x="0" y="80"/>
                        </a:cubicBezTo>
                        <a:cubicBezTo>
                          <a:pt x="0" y="98"/>
                          <a:pt x="8" y="111"/>
                          <a:pt x="18" y="123"/>
                        </a:cubicBezTo>
                        <a:cubicBezTo>
                          <a:pt x="18" y="124"/>
                          <a:pt x="18" y="124"/>
                          <a:pt x="18" y="124"/>
                        </a:cubicBezTo>
                        <a:cubicBezTo>
                          <a:pt x="14" y="128"/>
                          <a:pt x="14" y="135"/>
                          <a:pt x="19" y="138"/>
                        </a:cubicBezTo>
                        <a:cubicBezTo>
                          <a:pt x="19" y="138"/>
                          <a:pt x="19" y="138"/>
                          <a:pt x="19" y="138"/>
                        </a:cubicBezTo>
                        <a:cubicBezTo>
                          <a:pt x="34" y="152"/>
                          <a:pt x="34" y="152"/>
                          <a:pt x="34" y="152"/>
                        </a:cubicBezTo>
                        <a:cubicBezTo>
                          <a:pt x="37" y="148"/>
                          <a:pt x="37" y="148"/>
                          <a:pt x="37" y="148"/>
                        </a:cubicBezTo>
                        <a:cubicBezTo>
                          <a:pt x="44" y="155"/>
                          <a:pt x="44" y="155"/>
                          <a:pt x="44" y="155"/>
                        </a:cubicBezTo>
                        <a:cubicBezTo>
                          <a:pt x="45" y="156"/>
                          <a:pt x="47" y="156"/>
                          <a:pt x="48" y="155"/>
                        </a:cubicBezTo>
                        <a:cubicBezTo>
                          <a:pt x="49" y="154"/>
                          <a:pt x="49" y="152"/>
                          <a:pt x="48" y="151"/>
                        </a:cubicBezTo>
                        <a:cubicBezTo>
                          <a:pt x="40" y="145"/>
                          <a:pt x="40" y="145"/>
                          <a:pt x="40" y="145"/>
                        </a:cubicBezTo>
                        <a:cubicBezTo>
                          <a:pt x="47" y="136"/>
                          <a:pt x="47" y="136"/>
                          <a:pt x="47" y="136"/>
                        </a:cubicBezTo>
                        <a:cubicBezTo>
                          <a:pt x="55" y="143"/>
                          <a:pt x="55" y="143"/>
                          <a:pt x="55" y="143"/>
                        </a:cubicBezTo>
                        <a:cubicBezTo>
                          <a:pt x="56" y="144"/>
                          <a:pt x="57" y="144"/>
                          <a:pt x="58" y="143"/>
                        </a:cubicBezTo>
                        <a:cubicBezTo>
                          <a:pt x="59" y="142"/>
                          <a:pt x="59" y="140"/>
                          <a:pt x="58" y="139"/>
                        </a:cubicBezTo>
                        <a:cubicBezTo>
                          <a:pt x="51" y="133"/>
                          <a:pt x="51" y="133"/>
                          <a:pt x="51" y="133"/>
                        </a:cubicBezTo>
                        <a:cubicBezTo>
                          <a:pt x="53" y="129"/>
                          <a:pt x="53" y="129"/>
                          <a:pt x="53" y="129"/>
                        </a:cubicBezTo>
                        <a:cubicBezTo>
                          <a:pt x="38" y="116"/>
                          <a:pt x="38" y="116"/>
                          <a:pt x="38" y="116"/>
                        </a:cubicBezTo>
                        <a:cubicBezTo>
                          <a:pt x="38" y="116"/>
                          <a:pt x="38" y="116"/>
                          <a:pt x="38" y="116"/>
                        </a:cubicBezTo>
                        <a:cubicBezTo>
                          <a:pt x="34" y="112"/>
                          <a:pt x="28" y="113"/>
                          <a:pt x="24" y="116"/>
                        </a:cubicBezTo>
                        <a:cubicBezTo>
                          <a:pt x="15" y="106"/>
                          <a:pt x="9" y="96"/>
                          <a:pt x="9" y="80"/>
                        </a:cubicBezTo>
                        <a:cubicBezTo>
                          <a:pt x="9" y="80"/>
                          <a:pt x="9" y="80"/>
                          <a:pt x="9" y="80"/>
                        </a:cubicBezTo>
                        <a:cubicBezTo>
                          <a:pt x="9" y="61"/>
                          <a:pt x="17" y="43"/>
                          <a:pt x="30" y="3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21" name="Freeform 59"/>
                  <p:cNvSpPr>
                    <a:spLocks noChangeAspect="1"/>
                  </p:cNvSpPr>
                  <p:nvPr/>
                </p:nvSpPr>
                <p:spPr bwMode="auto">
                  <a:xfrm>
                    <a:off x="-573" y="2081"/>
                    <a:ext cx="303" cy="427"/>
                  </a:xfrm>
                  <a:custGeom>
                    <a:avLst/>
                    <a:gdLst>
                      <a:gd name="T0" fmla="*/ 128 w 128"/>
                      <a:gd name="T1" fmla="*/ 95 h 181"/>
                      <a:gd name="T2" fmla="*/ 68 w 128"/>
                      <a:gd name="T3" fmla="*/ 18 h 181"/>
                      <a:gd name="T4" fmla="*/ 72 w 128"/>
                      <a:gd name="T5" fmla="*/ 24 h 181"/>
                      <a:gd name="T6" fmla="*/ 75 w 128"/>
                      <a:gd name="T7" fmla="*/ 29 h 181"/>
                      <a:gd name="T8" fmla="*/ 98 w 128"/>
                      <a:gd name="T9" fmla="*/ 45 h 181"/>
                      <a:gd name="T10" fmla="*/ 119 w 128"/>
                      <a:gd name="T11" fmla="*/ 95 h 181"/>
                      <a:gd name="T12" fmla="*/ 98 w 128"/>
                      <a:gd name="T13" fmla="*/ 146 h 181"/>
                      <a:gd name="T14" fmla="*/ 72 w 128"/>
                      <a:gd name="T15" fmla="*/ 163 h 181"/>
                      <a:gd name="T16" fmla="*/ 45 w 128"/>
                      <a:gd name="T17" fmla="*/ 154 h 181"/>
                      <a:gd name="T18" fmla="*/ 85 w 128"/>
                      <a:gd name="T19" fmla="*/ 90 h 181"/>
                      <a:gd name="T20" fmla="*/ 51 w 128"/>
                      <a:gd name="T21" fmla="*/ 0 h 181"/>
                      <a:gd name="T22" fmla="*/ 19 w 128"/>
                      <a:gd name="T23" fmla="*/ 67 h 181"/>
                      <a:gd name="T24" fmla="*/ 39 w 128"/>
                      <a:gd name="T25" fmla="*/ 132 h 181"/>
                      <a:gd name="T26" fmla="*/ 63 w 128"/>
                      <a:gd name="T27" fmla="*/ 66 h 181"/>
                      <a:gd name="T28" fmla="*/ 35 w 128"/>
                      <a:gd name="T29" fmla="*/ 152 h 181"/>
                      <a:gd name="T30" fmla="*/ 70 w 128"/>
                      <a:gd name="T31" fmla="*/ 173 h 181"/>
                      <a:gd name="T32" fmla="*/ 128 w 128"/>
                      <a:gd name="T33" fmla="*/ 95 h 181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128"/>
                      <a:gd name="T52" fmla="*/ 0 h 181"/>
                      <a:gd name="T53" fmla="*/ 128 w 128"/>
                      <a:gd name="T54" fmla="*/ 181 h 181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128" h="181">
                        <a:moveTo>
                          <a:pt x="128" y="95"/>
                        </a:moveTo>
                        <a:cubicBezTo>
                          <a:pt x="128" y="58"/>
                          <a:pt x="103" y="27"/>
                          <a:pt x="68" y="18"/>
                        </a:cubicBezTo>
                        <a:cubicBezTo>
                          <a:pt x="69" y="19"/>
                          <a:pt x="71" y="22"/>
                          <a:pt x="72" y="24"/>
                        </a:cubicBezTo>
                        <a:cubicBezTo>
                          <a:pt x="73" y="25"/>
                          <a:pt x="74" y="27"/>
                          <a:pt x="75" y="29"/>
                        </a:cubicBezTo>
                        <a:cubicBezTo>
                          <a:pt x="84" y="33"/>
                          <a:pt x="92" y="38"/>
                          <a:pt x="98" y="45"/>
                        </a:cubicBezTo>
                        <a:cubicBezTo>
                          <a:pt x="111" y="58"/>
                          <a:pt x="119" y="76"/>
                          <a:pt x="119" y="95"/>
                        </a:cubicBezTo>
                        <a:cubicBezTo>
                          <a:pt x="119" y="115"/>
                          <a:pt x="111" y="133"/>
                          <a:pt x="98" y="146"/>
                        </a:cubicBezTo>
                        <a:cubicBezTo>
                          <a:pt x="91" y="153"/>
                          <a:pt x="82" y="159"/>
                          <a:pt x="72" y="163"/>
                        </a:cubicBezTo>
                        <a:cubicBezTo>
                          <a:pt x="60" y="168"/>
                          <a:pt x="45" y="163"/>
                          <a:pt x="45" y="154"/>
                        </a:cubicBezTo>
                        <a:cubicBezTo>
                          <a:pt x="45" y="137"/>
                          <a:pt x="77" y="132"/>
                          <a:pt x="85" y="90"/>
                        </a:cubicBezTo>
                        <a:cubicBezTo>
                          <a:pt x="93" y="49"/>
                          <a:pt x="51" y="0"/>
                          <a:pt x="51" y="0"/>
                        </a:cubicBezTo>
                        <a:cubicBezTo>
                          <a:pt x="51" y="30"/>
                          <a:pt x="35" y="33"/>
                          <a:pt x="19" y="67"/>
                        </a:cubicBezTo>
                        <a:cubicBezTo>
                          <a:pt x="0" y="106"/>
                          <a:pt x="39" y="132"/>
                          <a:pt x="39" y="132"/>
                        </a:cubicBezTo>
                        <a:cubicBezTo>
                          <a:pt x="59" y="101"/>
                          <a:pt x="63" y="66"/>
                          <a:pt x="63" y="66"/>
                        </a:cubicBezTo>
                        <a:cubicBezTo>
                          <a:pt x="68" y="112"/>
                          <a:pt x="35" y="136"/>
                          <a:pt x="35" y="152"/>
                        </a:cubicBezTo>
                        <a:cubicBezTo>
                          <a:pt x="35" y="181"/>
                          <a:pt x="69" y="173"/>
                          <a:pt x="70" y="173"/>
                        </a:cubicBezTo>
                        <a:cubicBezTo>
                          <a:pt x="103" y="163"/>
                          <a:pt x="128" y="132"/>
                          <a:pt x="128" y="9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79" name="Group 169"/>
              <p:cNvGrpSpPr>
                <a:grpSpLocks/>
              </p:cNvGrpSpPr>
              <p:nvPr/>
            </p:nvGrpSpPr>
            <p:grpSpPr bwMode="auto">
              <a:xfrm>
                <a:off x="2571661" y="2967038"/>
                <a:ext cx="1470025" cy="319088"/>
                <a:chOff x="3385" y="1629"/>
                <a:chExt cx="926" cy="201"/>
              </a:xfrm>
            </p:grpSpPr>
            <p:grpSp>
              <p:nvGrpSpPr>
                <p:cNvPr id="87" name="Group 138"/>
                <p:cNvGrpSpPr>
                  <a:grpSpLocks/>
                </p:cNvGrpSpPr>
                <p:nvPr/>
              </p:nvGrpSpPr>
              <p:grpSpPr bwMode="auto">
                <a:xfrm>
                  <a:off x="3385" y="1629"/>
                  <a:ext cx="205" cy="201"/>
                  <a:chOff x="-2197" y="1111"/>
                  <a:chExt cx="210" cy="210"/>
                </a:xfrm>
              </p:grpSpPr>
              <p:sp>
                <p:nvSpPr>
                  <p:cNvPr id="112" name="AutoShape 123"/>
                  <p:cNvSpPr>
                    <a:spLocks noChangeArrowheads="1"/>
                  </p:cNvSpPr>
                  <p:nvPr/>
                </p:nvSpPr>
                <p:spPr bwMode="gray">
                  <a:xfrm>
                    <a:off x="-2197" y="1111"/>
                    <a:ext cx="210" cy="210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113" name="Group 6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2139" y="1166"/>
                    <a:ext cx="100" cy="107"/>
                    <a:chOff x="-2217" y="1737"/>
                    <a:chExt cx="314" cy="336"/>
                  </a:xfrm>
                </p:grpSpPr>
                <p:sp>
                  <p:nvSpPr>
                    <p:cNvPr id="114" name="Freeform 6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049" y="1971"/>
                      <a:ext cx="40" cy="59"/>
                    </a:xfrm>
                    <a:custGeom>
                      <a:avLst/>
                      <a:gdLst>
                        <a:gd name="T0" fmla="*/ 17 w 17"/>
                        <a:gd name="T1" fmla="*/ 16 h 25"/>
                        <a:gd name="T2" fmla="*/ 8 w 17"/>
                        <a:gd name="T3" fmla="*/ 25 h 25"/>
                        <a:gd name="T4" fmla="*/ 0 w 17"/>
                        <a:gd name="T5" fmla="*/ 16 h 25"/>
                        <a:gd name="T6" fmla="*/ 12 w 17"/>
                        <a:gd name="T7" fmla="*/ 0 h 25"/>
                        <a:gd name="T8" fmla="*/ 17 w 17"/>
                        <a:gd name="T9" fmla="*/ 16 h 25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"/>
                        <a:gd name="T16" fmla="*/ 0 h 25"/>
                        <a:gd name="T17" fmla="*/ 17 w 17"/>
                        <a:gd name="T18" fmla="*/ 25 h 25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" h="25">
                          <a:moveTo>
                            <a:pt x="17" y="16"/>
                          </a:moveTo>
                          <a:cubicBezTo>
                            <a:pt x="17" y="21"/>
                            <a:pt x="13" y="25"/>
                            <a:pt x="8" y="25"/>
                          </a:cubicBezTo>
                          <a:cubicBezTo>
                            <a:pt x="4" y="25"/>
                            <a:pt x="0" y="21"/>
                            <a:pt x="0" y="16"/>
                          </a:cubicBezTo>
                          <a:cubicBezTo>
                            <a:pt x="0" y="12"/>
                            <a:pt x="12" y="0"/>
                            <a:pt x="12" y="0"/>
                          </a:cubicBezTo>
                          <a:cubicBezTo>
                            <a:pt x="12" y="0"/>
                            <a:pt x="17" y="12"/>
                            <a:pt x="17" y="16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15" name="Freeform 6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144" y="1976"/>
                      <a:ext cx="33" cy="49"/>
                    </a:xfrm>
                    <a:custGeom>
                      <a:avLst/>
                      <a:gdLst>
                        <a:gd name="T0" fmla="*/ 14 w 14"/>
                        <a:gd name="T1" fmla="*/ 14 h 21"/>
                        <a:gd name="T2" fmla="*/ 7 w 14"/>
                        <a:gd name="T3" fmla="*/ 21 h 21"/>
                        <a:gd name="T4" fmla="*/ 0 w 14"/>
                        <a:gd name="T5" fmla="*/ 14 h 21"/>
                        <a:gd name="T6" fmla="*/ 11 w 14"/>
                        <a:gd name="T7" fmla="*/ 0 h 21"/>
                        <a:gd name="T8" fmla="*/ 14 w 14"/>
                        <a:gd name="T9" fmla="*/ 14 h 2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4"/>
                        <a:gd name="T16" fmla="*/ 0 h 21"/>
                        <a:gd name="T17" fmla="*/ 14 w 14"/>
                        <a:gd name="T18" fmla="*/ 21 h 2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4" h="21">
                          <a:moveTo>
                            <a:pt x="14" y="14"/>
                          </a:moveTo>
                          <a:cubicBezTo>
                            <a:pt x="14" y="18"/>
                            <a:pt x="11" y="21"/>
                            <a:pt x="7" y="21"/>
                          </a:cubicBezTo>
                          <a:cubicBezTo>
                            <a:pt x="3" y="21"/>
                            <a:pt x="0" y="18"/>
                            <a:pt x="0" y="14"/>
                          </a:cubicBezTo>
                          <a:cubicBezTo>
                            <a:pt x="0" y="10"/>
                            <a:pt x="11" y="0"/>
                            <a:pt x="11" y="0"/>
                          </a:cubicBezTo>
                          <a:cubicBezTo>
                            <a:pt x="11" y="0"/>
                            <a:pt x="14" y="10"/>
                            <a:pt x="14" y="14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16" name="Freeform 6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104" y="2028"/>
                      <a:ext cx="31" cy="45"/>
                    </a:xfrm>
                    <a:custGeom>
                      <a:avLst/>
                      <a:gdLst>
                        <a:gd name="T0" fmla="*/ 13 w 13"/>
                        <a:gd name="T1" fmla="*/ 13 h 19"/>
                        <a:gd name="T2" fmla="*/ 7 w 13"/>
                        <a:gd name="T3" fmla="*/ 19 h 19"/>
                        <a:gd name="T4" fmla="*/ 0 w 13"/>
                        <a:gd name="T5" fmla="*/ 13 h 19"/>
                        <a:gd name="T6" fmla="*/ 10 w 13"/>
                        <a:gd name="T7" fmla="*/ 0 h 19"/>
                        <a:gd name="T8" fmla="*/ 13 w 13"/>
                        <a:gd name="T9" fmla="*/ 13 h 19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3"/>
                        <a:gd name="T16" fmla="*/ 0 h 19"/>
                        <a:gd name="T17" fmla="*/ 13 w 13"/>
                        <a:gd name="T18" fmla="*/ 19 h 19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3" h="19">
                          <a:moveTo>
                            <a:pt x="13" y="13"/>
                          </a:moveTo>
                          <a:cubicBezTo>
                            <a:pt x="13" y="16"/>
                            <a:pt x="10" y="19"/>
                            <a:pt x="7" y="19"/>
                          </a:cubicBezTo>
                          <a:cubicBezTo>
                            <a:pt x="3" y="19"/>
                            <a:pt x="0" y="16"/>
                            <a:pt x="0" y="13"/>
                          </a:cubicBezTo>
                          <a:cubicBezTo>
                            <a:pt x="0" y="9"/>
                            <a:pt x="10" y="0"/>
                            <a:pt x="10" y="0"/>
                          </a:cubicBezTo>
                          <a:cubicBezTo>
                            <a:pt x="10" y="0"/>
                            <a:pt x="13" y="9"/>
                            <a:pt x="13" y="13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17" name="Freeform 69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-2217" y="1737"/>
                      <a:ext cx="314" cy="248"/>
                    </a:xfrm>
                    <a:custGeom>
                      <a:avLst/>
                      <a:gdLst>
                        <a:gd name="T0" fmla="*/ 103 w 133"/>
                        <a:gd name="T1" fmla="*/ 24 h 105"/>
                        <a:gd name="T2" fmla="*/ 76 w 133"/>
                        <a:gd name="T3" fmla="*/ 2 h 105"/>
                        <a:gd name="T4" fmla="*/ 47 w 133"/>
                        <a:gd name="T5" fmla="*/ 19 h 105"/>
                        <a:gd name="T6" fmla="*/ 5 w 133"/>
                        <a:gd name="T7" fmla="*/ 40 h 105"/>
                        <a:gd name="T8" fmla="*/ 18 w 133"/>
                        <a:gd name="T9" fmla="*/ 66 h 105"/>
                        <a:gd name="T10" fmla="*/ 31 w 133"/>
                        <a:gd name="T11" fmla="*/ 83 h 105"/>
                        <a:gd name="T12" fmla="*/ 61 w 133"/>
                        <a:gd name="T13" fmla="*/ 85 h 105"/>
                        <a:gd name="T14" fmla="*/ 88 w 133"/>
                        <a:gd name="T15" fmla="*/ 95 h 105"/>
                        <a:gd name="T16" fmla="*/ 115 w 133"/>
                        <a:gd name="T17" fmla="*/ 73 h 105"/>
                        <a:gd name="T18" fmla="*/ 133 w 133"/>
                        <a:gd name="T19" fmla="*/ 47 h 105"/>
                        <a:gd name="T20" fmla="*/ 103 w 133"/>
                        <a:gd name="T21" fmla="*/ 24 h 105"/>
                        <a:gd name="T22" fmla="*/ 97 w 133"/>
                        <a:gd name="T23" fmla="*/ 70 h 105"/>
                        <a:gd name="T24" fmla="*/ 105 w 133"/>
                        <a:gd name="T25" fmla="*/ 72 h 105"/>
                        <a:gd name="T26" fmla="*/ 61 w 133"/>
                        <a:gd name="T27" fmla="*/ 77 h 105"/>
                        <a:gd name="T28" fmla="*/ 22 w 133"/>
                        <a:gd name="T29" fmla="*/ 50 h 105"/>
                        <a:gd name="T30" fmla="*/ 18 w 133"/>
                        <a:gd name="T31" fmla="*/ 60 h 105"/>
                        <a:gd name="T32" fmla="*/ 16 w 133"/>
                        <a:gd name="T33" fmla="*/ 36 h 105"/>
                        <a:gd name="T34" fmla="*/ 60 w 133"/>
                        <a:gd name="T35" fmla="*/ 32 h 105"/>
                        <a:gd name="T36" fmla="*/ 54 w 133"/>
                        <a:gd name="T37" fmla="*/ 22 h 105"/>
                        <a:gd name="T38" fmla="*/ 74 w 133"/>
                        <a:gd name="T39" fmla="*/ 14 h 105"/>
                        <a:gd name="T40" fmla="*/ 103 w 133"/>
                        <a:gd name="T41" fmla="*/ 34 h 105"/>
                        <a:gd name="T42" fmla="*/ 103 w 133"/>
                        <a:gd name="T43" fmla="*/ 29 h 105"/>
                        <a:gd name="T44" fmla="*/ 126 w 133"/>
                        <a:gd name="T45" fmla="*/ 50 h 105"/>
                        <a:gd name="T46" fmla="*/ 97 w 133"/>
                        <a:gd name="T47" fmla="*/ 70 h 105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w 133"/>
                        <a:gd name="T73" fmla="*/ 0 h 105"/>
                        <a:gd name="T74" fmla="*/ 133 w 133"/>
                        <a:gd name="T75" fmla="*/ 105 h 105"/>
                      </a:gdLst>
                      <a:ahLst/>
                      <a:cxnLst>
                        <a:cxn ang="T48">
                          <a:pos x="T0" y="T1"/>
                        </a:cxn>
                        <a:cxn ang="T49">
                          <a:pos x="T2" y="T3"/>
                        </a:cxn>
                        <a:cxn ang="T50">
                          <a:pos x="T4" y="T5"/>
                        </a:cxn>
                        <a:cxn ang="T51">
                          <a:pos x="T6" y="T7"/>
                        </a:cxn>
                        <a:cxn ang="T52">
                          <a:pos x="T8" y="T9"/>
                        </a:cxn>
                        <a:cxn ang="T53">
                          <a:pos x="T10" y="T11"/>
                        </a:cxn>
                        <a:cxn ang="T54">
                          <a:pos x="T12" y="T13"/>
                        </a:cxn>
                        <a:cxn ang="T55">
                          <a:pos x="T14" y="T15"/>
                        </a:cxn>
                        <a:cxn ang="T56">
                          <a:pos x="T16" y="T17"/>
                        </a:cxn>
                        <a:cxn ang="T57">
                          <a:pos x="T18" y="T19"/>
                        </a:cxn>
                        <a:cxn ang="T58">
                          <a:pos x="T20" y="T21"/>
                        </a:cxn>
                        <a:cxn ang="T59">
                          <a:pos x="T22" y="T23"/>
                        </a:cxn>
                        <a:cxn ang="T60">
                          <a:pos x="T24" y="T25"/>
                        </a:cxn>
                        <a:cxn ang="T61">
                          <a:pos x="T26" y="T27"/>
                        </a:cxn>
                        <a:cxn ang="T62">
                          <a:pos x="T28" y="T29"/>
                        </a:cxn>
                        <a:cxn ang="T63">
                          <a:pos x="T30" y="T31"/>
                        </a:cxn>
                        <a:cxn ang="T64">
                          <a:pos x="T32" y="T33"/>
                        </a:cxn>
                        <a:cxn ang="T65">
                          <a:pos x="T34" y="T35"/>
                        </a:cxn>
                        <a:cxn ang="T66">
                          <a:pos x="T36" y="T37"/>
                        </a:cxn>
                        <a:cxn ang="T67">
                          <a:pos x="T38" y="T39"/>
                        </a:cxn>
                        <a:cxn ang="T68">
                          <a:pos x="T40" y="T41"/>
                        </a:cxn>
                        <a:cxn ang="T69">
                          <a:pos x="T42" y="T43"/>
                        </a:cxn>
                        <a:cxn ang="T70">
                          <a:pos x="T44" y="T45"/>
                        </a:cxn>
                        <a:cxn ang="T71">
                          <a:pos x="T46" y="T47"/>
                        </a:cxn>
                      </a:cxnLst>
                      <a:rect l="T72" t="T73" r="T74" b="T75"/>
                      <a:pathLst>
                        <a:path w="133" h="105">
                          <a:moveTo>
                            <a:pt x="103" y="24"/>
                          </a:moveTo>
                          <a:cubicBezTo>
                            <a:pt x="103" y="24"/>
                            <a:pt x="94" y="4"/>
                            <a:pt x="76" y="2"/>
                          </a:cubicBezTo>
                          <a:cubicBezTo>
                            <a:pt x="58" y="0"/>
                            <a:pt x="47" y="19"/>
                            <a:pt x="47" y="19"/>
                          </a:cubicBezTo>
                          <a:cubicBezTo>
                            <a:pt x="22" y="17"/>
                            <a:pt x="11" y="23"/>
                            <a:pt x="5" y="40"/>
                          </a:cubicBezTo>
                          <a:cubicBezTo>
                            <a:pt x="0" y="56"/>
                            <a:pt x="18" y="66"/>
                            <a:pt x="18" y="66"/>
                          </a:cubicBezTo>
                          <a:cubicBezTo>
                            <a:pt x="18" y="66"/>
                            <a:pt x="19" y="71"/>
                            <a:pt x="31" y="83"/>
                          </a:cubicBezTo>
                          <a:cubicBezTo>
                            <a:pt x="44" y="96"/>
                            <a:pt x="61" y="85"/>
                            <a:pt x="61" y="85"/>
                          </a:cubicBezTo>
                          <a:cubicBezTo>
                            <a:pt x="61" y="85"/>
                            <a:pt x="67" y="95"/>
                            <a:pt x="88" y="95"/>
                          </a:cubicBezTo>
                          <a:cubicBezTo>
                            <a:pt x="109" y="95"/>
                            <a:pt x="115" y="73"/>
                            <a:pt x="115" y="73"/>
                          </a:cubicBezTo>
                          <a:cubicBezTo>
                            <a:pt x="115" y="73"/>
                            <a:pt x="133" y="69"/>
                            <a:pt x="133" y="47"/>
                          </a:cubicBezTo>
                          <a:cubicBezTo>
                            <a:pt x="133" y="26"/>
                            <a:pt x="103" y="24"/>
                            <a:pt x="103" y="24"/>
                          </a:cubicBezTo>
                          <a:close/>
                          <a:moveTo>
                            <a:pt x="97" y="70"/>
                          </a:moveTo>
                          <a:cubicBezTo>
                            <a:pt x="105" y="72"/>
                            <a:pt x="105" y="72"/>
                            <a:pt x="105" y="72"/>
                          </a:cubicBezTo>
                          <a:cubicBezTo>
                            <a:pt x="83" y="105"/>
                            <a:pt x="61" y="77"/>
                            <a:pt x="61" y="77"/>
                          </a:cubicBezTo>
                          <a:cubicBezTo>
                            <a:pt x="25" y="89"/>
                            <a:pt x="22" y="50"/>
                            <a:pt x="22" y="50"/>
                          </a:cubicBezTo>
                          <a:cubicBezTo>
                            <a:pt x="18" y="60"/>
                            <a:pt x="18" y="60"/>
                            <a:pt x="18" y="60"/>
                          </a:cubicBezTo>
                          <a:cubicBezTo>
                            <a:pt x="18" y="60"/>
                            <a:pt x="7" y="53"/>
                            <a:pt x="16" y="36"/>
                          </a:cubicBezTo>
                          <a:cubicBezTo>
                            <a:pt x="31" y="15"/>
                            <a:pt x="60" y="32"/>
                            <a:pt x="60" y="32"/>
                          </a:cubicBezTo>
                          <a:cubicBezTo>
                            <a:pt x="54" y="22"/>
                            <a:pt x="54" y="22"/>
                            <a:pt x="54" y="22"/>
                          </a:cubicBezTo>
                          <a:cubicBezTo>
                            <a:pt x="54" y="22"/>
                            <a:pt x="58" y="15"/>
                            <a:pt x="74" y="14"/>
                          </a:cubicBezTo>
                          <a:cubicBezTo>
                            <a:pt x="91" y="12"/>
                            <a:pt x="103" y="34"/>
                            <a:pt x="103" y="34"/>
                          </a:cubicBezTo>
                          <a:cubicBezTo>
                            <a:pt x="103" y="29"/>
                            <a:pt x="103" y="29"/>
                            <a:pt x="103" y="29"/>
                          </a:cubicBezTo>
                          <a:cubicBezTo>
                            <a:pt x="103" y="29"/>
                            <a:pt x="125" y="33"/>
                            <a:pt x="126" y="50"/>
                          </a:cubicBezTo>
                          <a:cubicBezTo>
                            <a:pt x="127" y="68"/>
                            <a:pt x="97" y="70"/>
                            <a:pt x="97" y="70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88" name="Group 113"/>
                <p:cNvGrpSpPr>
                  <a:grpSpLocks/>
                </p:cNvGrpSpPr>
                <p:nvPr/>
              </p:nvGrpSpPr>
              <p:grpSpPr bwMode="auto">
                <a:xfrm>
                  <a:off x="3632" y="1629"/>
                  <a:ext cx="201" cy="196"/>
                  <a:chOff x="-1587" y="1111"/>
                  <a:chExt cx="498" cy="498"/>
                </a:xfrm>
              </p:grpSpPr>
              <p:sp>
                <p:nvSpPr>
                  <p:cNvPr id="108" name="AutoShape 101"/>
                  <p:cNvSpPr>
                    <a:spLocks noChangeArrowheads="1"/>
                  </p:cNvSpPr>
                  <p:nvPr/>
                </p:nvSpPr>
                <p:spPr bwMode="gray">
                  <a:xfrm>
                    <a:off x="-1587" y="1111"/>
                    <a:ext cx="498" cy="498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109" name="Group 112"/>
                  <p:cNvGrpSpPr>
                    <a:grpSpLocks/>
                  </p:cNvGrpSpPr>
                  <p:nvPr/>
                </p:nvGrpSpPr>
                <p:grpSpPr bwMode="auto">
                  <a:xfrm>
                    <a:off x="-1426" y="1198"/>
                    <a:ext cx="213" cy="312"/>
                    <a:chOff x="-763" y="1699"/>
                    <a:chExt cx="213" cy="312"/>
                  </a:xfrm>
                </p:grpSpPr>
                <p:sp>
                  <p:nvSpPr>
                    <p:cNvPr id="110" name="Freeform 8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763" y="1699"/>
                      <a:ext cx="109" cy="35"/>
                    </a:xfrm>
                    <a:custGeom>
                      <a:avLst/>
                      <a:gdLst>
                        <a:gd name="T0" fmla="*/ 74 w 87"/>
                        <a:gd name="T1" fmla="*/ 27 h 28"/>
                        <a:gd name="T2" fmla="*/ 87 w 87"/>
                        <a:gd name="T3" fmla="*/ 14 h 28"/>
                        <a:gd name="T4" fmla="*/ 74 w 87"/>
                        <a:gd name="T5" fmla="*/ 0 h 28"/>
                        <a:gd name="T6" fmla="*/ 13 w 87"/>
                        <a:gd name="T7" fmla="*/ 0 h 28"/>
                        <a:gd name="T8" fmla="*/ 0 w 87"/>
                        <a:gd name="T9" fmla="*/ 14 h 28"/>
                        <a:gd name="T10" fmla="*/ 13 w 87"/>
                        <a:gd name="T11" fmla="*/ 27 h 28"/>
                        <a:gd name="T12" fmla="*/ 13 w 87"/>
                        <a:gd name="T13" fmla="*/ 28 h 28"/>
                        <a:gd name="T14" fmla="*/ 74 w 87"/>
                        <a:gd name="T15" fmla="*/ 28 h 28"/>
                        <a:gd name="T16" fmla="*/ 74 w 87"/>
                        <a:gd name="T17" fmla="*/ 27 h 28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87"/>
                        <a:gd name="T28" fmla="*/ 0 h 28"/>
                        <a:gd name="T29" fmla="*/ 87 w 87"/>
                        <a:gd name="T30" fmla="*/ 28 h 28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87" h="28">
                          <a:moveTo>
                            <a:pt x="74" y="27"/>
                          </a:moveTo>
                          <a:cubicBezTo>
                            <a:pt x="81" y="27"/>
                            <a:pt x="87" y="21"/>
                            <a:pt x="87" y="14"/>
                          </a:cubicBezTo>
                          <a:cubicBezTo>
                            <a:pt x="87" y="6"/>
                            <a:pt x="81" y="0"/>
                            <a:pt x="74" y="0"/>
                          </a:cubicBezTo>
                          <a:cubicBezTo>
                            <a:pt x="13" y="0"/>
                            <a:pt x="13" y="0"/>
                            <a:pt x="13" y="0"/>
                          </a:cubicBezTo>
                          <a:cubicBezTo>
                            <a:pt x="6" y="0"/>
                            <a:pt x="0" y="6"/>
                            <a:pt x="0" y="14"/>
                          </a:cubicBezTo>
                          <a:cubicBezTo>
                            <a:pt x="0" y="21"/>
                            <a:pt x="6" y="27"/>
                            <a:pt x="13" y="27"/>
                          </a:cubicBezTo>
                          <a:cubicBezTo>
                            <a:pt x="13" y="28"/>
                            <a:pt x="13" y="28"/>
                            <a:pt x="13" y="28"/>
                          </a:cubicBezTo>
                          <a:cubicBezTo>
                            <a:pt x="74" y="28"/>
                            <a:pt x="74" y="28"/>
                            <a:pt x="74" y="28"/>
                          </a:cubicBezTo>
                          <a:lnTo>
                            <a:pt x="74" y="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11" name="Freeform 84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-746" y="1740"/>
                      <a:ext cx="196" cy="271"/>
                    </a:xfrm>
                    <a:custGeom>
                      <a:avLst/>
                      <a:gdLst>
                        <a:gd name="T0" fmla="*/ 112 w 157"/>
                        <a:gd name="T1" fmla="*/ 126 h 216"/>
                        <a:gd name="T2" fmla="*/ 83 w 157"/>
                        <a:gd name="T3" fmla="*/ 161 h 216"/>
                        <a:gd name="T4" fmla="*/ 110 w 157"/>
                        <a:gd name="T5" fmla="*/ 145 h 216"/>
                        <a:gd name="T6" fmla="*/ 64 w 157"/>
                        <a:gd name="T7" fmla="*/ 186 h 216"/>
                        <a:gd name="T8" fmla="*/ 85 w 157"/>
                        <a:gd name="T9" fmla="*/ 126 h 216"/>
                        <a:gd name="T10" fmla="*/ 99 w 157"/>
                        <a:gd name="T11" fmla="*/ 14 h 216"/>
                        <a:gd name="T12" fmla="*/ 73 w 157"/>
                        <a:gd name="T13" fmla="*/ 66 h 216"/>
                        <a:gd name="T14" fmla="*/ 77 w 157"/>
                        <a:gd name="T15" fmla="*/ 119 h 216"/>
                        <a:gd name="T16" fmla="*/ 88 w 157"/>
                        <a:gd name="T17" fmla="*/ 80 h 216"/>
                        <a:gd name="T18" fmla="*/ 61 w 157"/>
                        <a:gd name="T19" fmla="*/ 184 h 216"/>
                        <a:gd name="T20" fmla="*/ 61 w 157"/>
                        <a:gd name="T21" fmla="*/ 0 h 216"/>
                        <a:gd name="T22" fmla="*/ 0 w 157"/>
                        <a:gd name="T23" fmla="*/ 0 h 216"/>
                        <a:gd name="T24" fmla="*/ 0 w 157"/>
                        <a:gd name="T25" fmla="*/ 189 h 216"/>
                        <a:gd name="T26" fmla="*/ 1 w 157"/>
                        <a:gd name="T27" fmla="*/ 189 h 216"/>
                        <a:gd name="T28" fmla="*/ 31 w 157"/>
                        <a:gd name="T29" fmla="*/ 216 h 216"/>
                        <a:gd name="T30" fmla="*/ 58 w 157"/>
                        <a:gd name="T31" fmla="*/ 198 h 216"/>
                        <a:gd name="T32" fmla="*/ 82 w 157"/>
                        <a:gd name="T33" fmla="*/ 175 h 216"/>
                        <a:gd name="T34" fmla="*/ 127 w 157"/>
                        <a:gd name="T35" fmla="*/ 159 h 216"/>
                        <a:gd name="T36" fmla="*/ 157 w 157"/>
                        <a:gd name="T37" fmla="*/ 115 h 216"/>
                        <a:gd name="T38" fmla="*/ 112 w 157"/>
                        <a:gd name="T39" fmla="*/ 126 h 216"/>
                        <a:gd name="T40" fmla="*/ 41 w 157"/>
                        <a:gd name="T41" fmla="*/ 70 h 216"/>
                        <a:gd name="T42" fmla="*/ 47 w 157"/>
                        <a:gd name="T43" fmla="*/ 76 h 216"/>
                        <a:gd name="T44" fmla="*/ 41 w 157"/>
                        <a:gd name="T45" fmla="*/ 83 h 216"/>
                        <a:gd name="T46" fmla="*/ 34 w 157"/>
                        <a:gd name="T47" fmla="*/ 76 h 216"/>
                        <a:gd name="T48" fmla="*/ 41 w 157"/>
                        <a:gd name="T49" fmla="*/ 70 h 216"/>
                        <a:gd name="T50" fmla="*/ 23 w 157"/>
                        <a:gd name="T51" fmla="*/ 47 h 216"/>
                        <a:gd name="T52" fmla="*/ 28 w 157"/>
                        <a:gd name="T53" fmla="*/ 52 h 216"/>
                        <a:gd name="T54" fmla="*/ 23 w 157"/>
                        <a:gd name="T55" fmla="*/ 57 h 216"/>
                        <a:gd name="T56" fmla="*/ 18 w 157"/>
                        <a:gd name="T57" fmla="*/ 52 h 216"/>
                        <a:gd name="T58" fmla="*/ 23 w 157"/>
                        <a:gd name="T59" fmla="*/ 47 h 216"/>
                        <a:gd name="T60" fmla="*/ 52 w 157"/>
                        <a:gd name="T61" fmla="*/ 188 h 216"/>
                        <a:gd name="T62" fmla="*/ 51 w 157"/>
                        <a:gd name="T63" fmla="*/ 188 h 216"/>
                        <a:gd name="T64" fmla="*/ 31 w 157"/>
                        <a:gd name="T65" fmla="*/ 206 h 216"/>
                        <a:gd name="T66" fmla="*/ 10 w 157"/>
                        <a:gd name="T67" fmla="*/ 188 h 216"/>
                        <a:gd name="T68" fmla="*/ 10 w 157"/>
                        <a:gd name="T69" fmla="*/ 188 h 216"/>
                        <a:gd name="T70" fmla="*/ 10 w 157"/>
                        <a:gd name="T71" fmla="*/ 90 h 216"/>
                        <a:gd name="T72" fmla="*/ 52 w 157"/>
                        <a:gd name="T73" fmla="*/ 90 h 216"/>
                        <a:gd name="T74" fmla="*/ 52 w 157"/>
                        <a:gd name="T75" fmla="*/ 188 h 21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w 157"/>
                        <a:gd name="T115" fmla="*/ 0 h 216"/>
                        <a:gd name="T116" fmla="*/ 157 w 157"/>
                        <a:gd name="T117" fmla="*/ 216 h 216"/>
                      </a:gdLst>
                      <a:ahLst/>
                      <a:cxnLst>
                        <a:cxn ang="T76">
                          <a:pos x="T0" y="T1"/>
                        </a:cxn>
                        <a:cxn ang="T77">
                          <a:pos x="T2" y="T3"/>
                        </a:cxn>
                        <a:cxn ang="T78">
                          <a:pos x="T4" y="T5"/>
                        </a:cxn>
                        <a:cxn ang="T79">
                          <a:pos x="T6" y="T7"/>
                        </a:cxn>
                        <a:cxn ang="T80">
                          <a:pos x="T8" y="T9"/>
                        </a:cxn>
                        <a:cxn ang="T81">
                          <a:pos x="T10" y="T11"/>
                        </a:cxn>
                        <a:cxn ang="T82">
                          <a:pos x="T12" y="T13"/>
                        </a:cxn>
                        <a:cxn ang="T83">
                          <a:pos x="T14" y="T15"/>
                        </a:cxn>
                        <a:cxn ang="T84">
                          <a:pos x="T16" y="T17"/>
                        </a:cxn>
                        <a:cxn ang="T85">
                          <a:pos x="T18" y="T19"/>
                        </a:cxn>
                        <a:cxn ang="T86">
                          <a:pos x="T20" y="T21"/>
                        </a:cxn>
                        <a:cxn ang="T87">
                          <a:pos x="T22" y="T23"/>
                        </a:cxn>
                        <a:cxn ang="T88">
                          <a:pos x="T24" y="T25"/>
                        </a:cxn>
                        <a:cxn ang="T89">
                          <a:pos x="T26" y="T27"/>
                        </a:cxn>
                        <a:cxn ang="T90">
                          <a:pos x="T28" y="T29"/>
                        </a:cxn>
                        <a:cxn ang="T91">
                          <a:pos x="T30" y="T31"/>
                        </a:cxn>
                        <a:cxn ang="T92">
                          <a:pos x="T32" y="T33"/>
                        </a:cxn>
                        <a:cxn ang="T93">
                          <a:pos x="T34" y="T35"/>
                        </a:cxn>
                        <a:cxn ang="T94">
                          <a:pos x="T36" y="T37"/>
                        </a:cxn>
                        <a:cxn ang="T95">
                          <a:pos x="T38" y="T39"/>
                        </a:cxn>
                        <a:cxn ang="T96">
                          <a:pos x="T40" y="T41"/>
                        </a:cxn>
                        <a:cxn ang="T97">
                          <a:pos x="T42" y="T43"/>
                        </a:cxn>
                        <a:cxn ang="T98">
                          <a:pos x="T44" y="T45"/>
                        </a:cxn>
                        <a:cxn ang="T99">
                          <a:pos x="T46" y="T47"/>
                        </a:cxn>
                        <a:cxn ang="T100">
                          <a:pos x="T48" y="T49"/>
                        </a:cxn>
                        <a:cxn ang="T101">
                          <a:pos x="T50" y="T51"/>
                        </a:cxn>
                        <a:cxn ang="T102">
                          <a:pos x="T52" y="T53"/>
                        </a:cxn>
                        <a:cxn ang="T103">
                          <a:pos x="T54" y="T55"/>
                        </a:cxn>
                        <a:cxn ang="T104">
                          <a:pos x="T56" y="T57"/>
                        </a:cxn>
                        <a:cxn ang="T105">
                          <a:pos x="T58" y="T59"/>
                        </a:cxn>
                        <a:cxn ang="T106">
                          <a:pos x="T60" y="T61"/>
                        </a:cxn>
                        <a:cxn ang="T107">
                          <a:pos x="T62" y="T63"/>
                        </a:cxn>
                        <a:cxn ang="T108">
                          <a:pos x="T64" y="T65"/>
                        </a:cxn>
                        <a:cxn ang="T109">
                          <a:pos x="T66" y="T67"/>
                        </a:cxn>
                        <a:cxn ang="T110">
                          <a:pos x="T68" y="T69"/>
                        </a:cxn>
                        <a:cxn ang="T111">
                          <a:pos x="T70" y="T71"/>
                        </a:cxn>
                        <a:cxn ang="T112">
                          <a:pos x="T72" y="T73"/>
                        </a:cxn>
                        <a:cxn ang="T113">
                          <a:pos x="T74" y="T75"/>
                        </a:cxn>
                      </a:cxnLst>
                      <a:rect l="T114" t="T115" r="T116" b="T117"/>
                      <a:pathLst>
                        <a:path w="157" h="216">
                          <a:moveTo>
                            <a:pt x="112" y="126"/>
                          </a:moveTo>
                          <a:cubicBezTo>
                            <a:pt x="96" y="128"/>
                            <a:pt x="83" y="161"/>
                            <a:pt x="83" y="161"/>
                          </a:cubicBezTo>
                          <a:cubicBezTo>
                            <a:pt x="94" y="150"/>
                            <a:pt x="101" y="147"/>
                            <a:pt x="110" y="145"/>
                          </a:cubicBezTo>
                          <a:cubicBezTo>
                            <a:pt x="110" y="145"/>
                            <a:pt x="80" y="172"/>
                            <a:pt x="64" y="186"/>
                          </a:cubicBezTo>
                          <a:cubicBezTo>
                            <a:pt x="72" y="172"/>
                            <a:pt x="82" y="150"/>
                            <a:pt x="85" y="126"/>
                          </a:cubicBezTo>
                          <a:cubicBezTo>
                            <a:pt x="132" y="74"/>
                            <a:pt x="99" y="14"/>
                            <a:pt x="99" y="14"/>
                          </a:cubicBezTo>
                          <a:cubicBezTo>
                            <a:pt x="99" y="14"/>
                            <a:pt x="101" y="26"/>
                            <a:pt x="73" y="66"/>
                          </a:cubicBezTo>
                          <a:cubicBezTo>
                            <a:pt x="59" y="86"/>
                            <a:pt x="77" y="119"/>
                            <a:pt x="77" y="119"/>
                          </a:cubicBezTo>
                          <a:cubicBezTo>
                            <a:pt x="75" y="92"/>
                            <a:pt x="88" y="80"/>
                            <a:pt x="88" y="80"/>
                          </a:cubicBezTo>
                          <a:cubicBezTo>
                            <a:pt x="88" y="80"/>
                            <a:pt x="81" y="149"/>
                            <a:pt x="61" y="184"/>
                          </a:cubicBezTo>
                          <a:cubicBezTo>
                            <a:pt x="61" y="0"/>
                            <a:pt x="61" y="0"/>
                            <a:pt x="61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89"/>
                            <a:pt x="0" y="189"/>
                            <a:pt x="0" y="189"/>
                          </a:cubicBezTo>
                          <a:cubicBezTo>
                            <a:pt x="1" y="189"/>
                            <a:pt x="1" y="189"/>
                            <a:pt x="1" y="189"/>
                          </a:cubicBezTo>
                          <a:cubicBezTo>
                            <a:pt x="3" y="204"/>
                            <a:pt x="15" y="216"/>
                            <a:pt x="31" y="216"/>
                          </a:cubicBezTo>
                          <a:cubicBezTo>
                            <a:pt x="43" y="216"/>
                            <a:pt x="53" y="209"/>
                            <a:pt x="58" y="198"/>
                          </a:cubicBezTo>
                          <a:cubicBezTo>
                            <a:pt x="65" y="191"/>
                            <a:pt x="80" y="176"/>
                            <a:pt x="82" y="175"/>
                          </a:cubicBezTo>
                          <a:cubicBezTo>
                            <a:pt x="88" y="175"/>
                            <a:pt x="109" y="174"/>
                            <a:pt x="127" y="159"/>
                          </a:cubicBezTo>
                          <a:cubicBezTo>
                            <a:pt x="148" y="141"/>
                            <a:pt x="157" y="115"/>
                            <a:pt x="157" y="115"/>
                          </a:cubicBezTo>
                          <a:cubicBezTo>
                            <a:pt x="157" y="115"/>
                            <a:pt x="137" y="122"/>
                            <a:pt x="112" y="126"/>
                          </a:cubicBezTo>
                          <a:close/>
                          <a:moveTo>
                            <a:pt x="41" y="70"/>
                          </a:moveTo>
                          <a:cubicBezTo>
                            <a:pt x="44" y="70"/>
                            <a:pt x="47" y="73"/>
                            <a:pt x="47" y="76"/>
                          </a:cubicBezTo>
                          <a:cubicBezTo>
                            <a:pt x="47" y="80"/>
                            <a:pt x="44" y="83"/>
                            <a:pt x="41" y="83"/>
                          </a:cubicBezTo>
                          <a:cubicBezTo>
                            <a:pt x="37" y="83"/>
                            <a:pt x="34" y="80"/>
                            <a:pt x="34" y="76"/>
                          </a:cubicBezTo>
                          <a:cubicBezTo>
                            <a:pt x="34" y="73"/>
                            <a:pt x="37" y="70"/>
                            <a:pt x="41" y="70"/>
                          </a:cubicBezTo>
                          <a:close/>
                          <a:moveTo>
                            <a:pt x="23" y="47"/>
                          </a:moveTo>
                          <a:cubicBezTo>
                            <a:pt x="26" y="47"/>
                            <a:pt x="28" y="50"/>
                            <a:pt x="28" y="52"/>
                          </a:cubicBezTo>
                          <a:cubicBezTo>
                            <a:pt x="28" y="55"/>
                            <a:pt x="26" y="57"/>
                            <a:pt x="23" y="57"/>
                          </a:cubicBezTo>
                          <a:cubicBezTo>
                            <a:pt x="21" y="57"/>
                            <a:pt x="18" y="55"/>
                            <a:pt x="18" y="52"/>
                          </a:cubicBezTo>
                          <a:cubicBezTo>
                            <a:pt x="18" y="50"/>
                            <a:pt x="21" y="47"/>
                            <a:pt x="23" y="47"/>
                          </a:cubicBezTo>
                          <a:close/>
                          <a:moveTo>
                            <a:pt x="52" y="188"/>
                          </a:moveTo>
                          <a:cubicBezTo>
                            <a:pt x="51" y="188"/>
                            <a:pt x="51" y="188"/>
                            <a:pt x="51" y="188"/>
                          </a:cubicBezTo>
                          <a:cubicBezTo>
                            <a:pt x="50" y="198"/>
                            <a:pt x="41" y="206"/>
                            <a:pt x="31" y="206"/>
                          </a:cubicBezTo>
                          <a:cubicBezTo>
                            <a:pt x="20" y="206"/>
                            <a:pt x="11" y="198"/>
                            <a:pt x="10" y="188"/>
                          </a:cubicBezTo>
                          <a:cubicBezTo>
                            <a:pt x="10" y="188"/>
                            <a:pt x="10" y="188"/>
                            <a:pt x="10" y="188"/>
                          </a:cubicBezTo>
                          <a:cubicBezTo>
                            <a:pt x="10" y="90"/>
                            <a:pt x="10" y="90"/>
                            <a:pt x="10" y="90"/>
                          </a:cubicBezTo>
                          <a:cubicBezTo>
                            <a:pt x="52" y="90"/>
                            <a:pt x="52" y="90"/>
                            <a:pt x="52" y="90"/>
                          </a:cubicBezTo>
                          <a:lnTo>
                            <a:pt x="52" y="18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89" name="Group 168"/>
                <p:cNvGrpSpPr>
                  <a:grpSpLocks/>
                </p:cNvGrpSpPr>
                <p:nvPr/>
              </p:nvGrpSpPr>
              <p:grpSpPr bwMode="auto">
                <a:xfrm>
                  <a:off x="4115" y="1629"/>
                  <a:ext cx="196" cy="196"/>
                  <a:chOff x="-1428" y="1117"/>
                  <a:chExt cx="210" cy="210"/>
                </a:xfrm>
              </p:grpSpPr>
              <p:sp>
                <p:nvSpPr>
                  <p:cNvPr id="102" name="AutoShape 131"/>
                  <p:cNvSpPr>
                    <a:spLocks noChangeArrowheads="1"/>
                  </p:cNvSpPr>
                  <p:nvPr/>
                </p:nvSpPr>
                <p:spPr bwMode="gray">
                  <a:xfrm>
                    <a:off x="-1428" y="1117"/>
                    <a:ext cx="210" cy="210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103" name="Group 166"/>
                  <p:cNvGrpSpPr>
                    <a:grpSpLocks/>
                  </p:cNvGrpSpPr>
                  <p:nvPr/>
                </p:nvGrpSpPr>
                <p:grpSpPr bwMode="auto">
                  <a:xfrm>
                    <a:off x="-1368" y="1171"/>
                    <a:ext cx="77" cy="98"/>
                    <a:chOff x="-1516" y="398"/>
                    <a:chExt cx="345" cy="437"/>
                  </a:xfrm>
                </p:grpSpPr>
                <p:sp>
                  <p:nvSpPr>
                    <p:cNvPr id="104" name="Freeform 145"/>
                    <p:cNvSpPr>
                      <a:spLocks noChangeAspect="1" noEditPoints="1"/>
                    </p:cNvSpPr>
                    <p:nvPr/>
                  </p:nvSpPr>
                  <p:spPr bwMode="auto">
                    <a:xfrm>
                      <a:off x="-1470" y="474"/>
                      <a:ext cx="299" cy="361"/>
                    </a:xfrm>
                    <a:custGeom>
                      <a:avLst/>
                      <a:gdLst>
                        <a:gd name="T0" fmla="*/ 82 w 86"/>
                        <a:gd name="T1" fmla="*/ 0 h 104"/>
                        <a:gd name="T2" fmla="*/ 33 w 86"/>
                        <a:gd name="T3" fmla="*/ 0 h 104"/>
                        <a:gd name="T4" fmla="*/ 33 w 86"/>
                        <a:gd name="T5" fmla="*/ 0 h 104"/>
                        <a:gd name="T6" fmla="*/ 0 w 86"/>
                        <a:gd name="T7" fmla="*/ 22 h 104"/>
                        <a:gd name="T8" fmla="*/ 0 w 86"/>
                        <a:gd name="T9" fmla="*/ 99 h 104"/>
                        <a:gd name="T10" fmla="*/ 5 w 86"/>
                        <a:gd name="T11" fmla="*/ 104 h 104"/>
                        <a:gd name="T12" fmla="*/ 81 w 86"/>
                        <a:gd name="T13" fmla="*/ 104 h 104"/>
                        <a:gd name="T14" fmla="*/ 86 w 86"/>
                        <a:gd name="T15" fmla="*/ 99 h 104"/>
                        <a:gd name="T16" fmla="*/ 86 w 86"/>
                        <a:gd name="T17" fmla="*/ 5 h 104"/>
                        <a:gd name="T18" fmla="*/ 82 w 86"/>
                        <a:gd name="T19" fmla="*/ 0 h 104"/>
                        <a:gd name="T20" fmla="*/ 78 w 86"/>
                        <a:gd name="T21" fmla="*/ 92 h 104"/>
                        <a:gd name="T22" fmla="*/ 73 w 86"/>
                        <a:gd name="T23" fmla="*/ 96 h 104"/>
                        <a:gd name="T24" fmla="*/ 12 w 86"/>
                        <a:gd name="T25" fmla="*/ 96 h 104"/>
                        <a:gd name="T26" fmla="*/ 8 w 86"/>
                        <a:gd name="T27" fmla="*/ 92 h 104"/>
                        <a:gd name="T28" fmla="*/ 8 w 86"/>
                        <a:gd name="T29" fmla="*/ 40 h 104"/>
                        <a:gd name="T30" fmla="*/ 12 w 86"/>
                        <a:gd name="T31" fmla="*/ 35 h 104"/>
                        <a:gd name="T32" fmla="*/ 73 w 86"/>
                        <a:gd name="T33" fmla="*/ 35 h 104"/>
                        <a:gd name="T34" fmla="*/ 78 w 86"/>
                        <a:gd name="T35" fmla="*/ 40 h 104"/>
                        <a:gd name="T36" fmla="*/ 78 w 86"/>
                        <a:gd name="T37" fmla="*/ 92 h 104"/>
                        <a:gd name="T38" fmla="*/ 79 w 86"/>
                        <a:gd name="T39" fmla="*/ 24 h 104"/>
                        <a:gd name="T40" fmla="*/ 77 w 86"/>
                        <a:gd name="T41" fmla="*/ 26 h 104"/>
                        <a:gd name="T42" fmla="*/ 34 w 86"/>
                        <a:gd name="T43" fmla="*/ 26 h 104"/>
                        <a:gd name="T44" fmla="*/ 32 w 86"/>
                        <a:gd name="T45" fmla="*/ 24 h 104"/>
                        <a:gd name="T46" fmla="*/ 39 w 86"/>
                        <a:gd name="T47" fmla="*/ 10 h 104"/>
                        <a:gd name="T48" fmla="*/ 42 w 86"/>
                        <a:gd name="T49" fmla="*/ 8 h 104"/>
                        <a:gd name="T50" fmla="*/ 77 w 86"/>
                        <a:gd name="T51" fmla="*/ 8 h 104"/>
                        <a:gd name="T52" fmla="*/ 79 w 86"/>
                        <a:gd name="T53" fmla="*/ 10 h 104"/>
                        <a:gd name="T54" fmla="*/ 79 w 86"/>
                        <a:gd name="T55" fmla="*/ 24 h 104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w 86"/>
                        <a:gd name="T85" fmla="*/ 0 h 104"/>
                        <a:gd name="T86" fmla="*/ 86 w 86"/>
                        <a:gd name="T87" fmla="*/ 104 h 104"/>
                      </a:gdLst>
                      <a:ahLst/>
                      <a:cxnLst>
                        <a:cxn ang="T56">
                          <a:pos x="T0" y="T1"/>
                        </a:cxn>
                        <a:cxn ang="T57">
                          <a:pos x="T2" y="T3"/>
                        </a:cxn>
                        <a:cxn ang="T58">
                          <a:pos x="T4" y="T5"/>
                        </a:cxn>
                        <a:cxn ang="T59">
                          <a:pos x="T6" y="T7"/>
                        </a:cxn>
                        <a:cxn ang="T60">
                          <a:pos x="T8" y="T9"/>
                        </a:cxn>
                        <a:cxn ang="T61">
                          <a:pos x="T10" y="T11"/>
                        </a:cxn>
                        <a:cxn ang="T62">
                          <a:pos x="T12" y="T13"/>
                        </a:cxn>
                        <a:cxn ang="T63">
                          <a:pos x="T14" y="T15"/>
                        </a:cxn>
                        <a:cxn ang="T64">
                          <a:pos x="T16" y="T17"/>
                        </a:cxn>
                        <a:cxn ang="T65">
                          <a:pos x="T18" y="T19"/>
                        </a:cxn>
                        <a:cxn ang="T66">
                          <a:pos x="T20" y="T21"/>
                        </a:cxn>
                        <a:cxn ang="T67">
                          <a:pos x="T22" y="T23"/>
                        </a:cxn>
                        <a:cxn ang="T68">
                          <a:pos x="T24" y="T25"/>
                        </a:cxn>
                        <a:cxn ang="T69">
                          <a:pos x="T26" y="T27"/>
                        </a:cxn>
                        <a:cxn ang="T70">
                          <a:pos x="T28" y="T29"/>
                        </a:cxn>
                        <a:cxn ang="T71">
                          <a:pos x="T30" y="T31"/>
                        </a:cxn>
                        <a:cxn ang="T72">
                          <a:pos x="T32" y="T33"/>
                        </a:cxn>
                        <a:cxn ang="T73">
                          <a:pos x="T34" y="T35"/>
                        </a:cxn>
                        <a:cxn ang="T74">
                          <a:pos x="T36" y="T37"/>
                        </a:cxn>
                        <a:cxn ang="T75">
                          <a:pos x="T38" y="T39"/>
                        </a:cxn>
                        <a:cxn ang="T76">
                          <a:pos x="T40" y="T41"/>
                        </a:cxn>
                        <a:cxn ang="T77">
                          <a:pos x="T42" y="T43"/>
                        </a:cxn>
                        <a:cxn ang="T78">
                          <a:pos x="T44" y="T45"/>
                        </a:cxn>
                        <a:cxn ang="T79">
                          <a:pos x="T46" y="T47"/>
                        </a:cxn>
                        <a:cxn ang="T80">
                          <a:pos x="T48" y="T49"/>
                        </a:cxn>
                        <a:cxn ang="T81">
                          <a:pos x="T50" y="T51"/>
                        </a:cxn>
                        <a:cxn ang="T82">
                          <a:pos x="T52" y="T53"/>
                        </a:cxn>
                        <a:cxn ang="T83">
                          <a:pos x="T54" y="T55"/>
                        </a:cxn>
                      </a:cxnLst>
                      <a:rect l="T84" t="T85" r="T86" b="T87"/>
                      <a:pathLst>
                        <a:path w="86" h="104">
                          <a:moveTo>
                            <a:pt x="82" y="0"/>
                          </a:moveTo>
                          <a:cubicBezTo>
                            <a:pt x="33" y="0"/>
                            <a:pt x="33" y="0"/>
                            <a:pt x="33" y="0"/>
                          </a:cubicBezTo>
                          <a:cubicBezTo>
                            <a:pt x="33" y="0"/>
                            <a:pt x="33" y="0"/>
                            <a:pt x="33" y="0"/>
                          </a:cubicBezTo>
                          <a:cubicBezTo>
                            <a:pt x="0" y="22"/>
                            <a:pt x="0" y="22"/>
                            <a:pt x="0" y="22"/>
                          </a:cubicBezTo>
                          <a:cubicBezTo>
                            <a:pt x="0" y="99"/>
                            <a:pt x="0" y="99"/>
                            <a:pt x="0" y="99"/>
                          </a:cubicBezTo>
                          <a:cubicBezTo>
                            <a:pt x="0" y="102"/>
                            <a:pt x="2" y="104"/>
                            <a:pt x="5" y="104"/>
                          </a:cubicBezTo>
                          <a:cubicBezTo>
                            <a:pt x="81" y="104"/>
                            <a:pt x="81" y="104"/>
                            <a:pt x="81" y="104"/>
                          </a:cubicBezTo>
                          <a:cubicBezTo>
                            <a:pt x="84" y="104"/>
                            <a:pt x="86" y="102"/>
                            <a:pt x="86" y="99"/>
                          </a:cubicBezTo>
                          <a:cubicBezTo>
                            <a:pt x="86" y="5"/>
                            <a:pt x="86" y="5"/>
                            <a:pt x="86" y="5"/>
                          </a:cubicBezTo>
                          <a:cubicBezTo>
                            <a:pt x="86" y="3"/>
                            <a:pt x="84" y="0"/>
                            <a:pt x="82" y="0"/>
                          </a:cubicBezTo>
                          <a:close/>
                          <a:moveTo>
                            <a:pt x="78" y="92"/>
                          </a:moveTo>
                          <a:cubicBezTo>
                            <a:pt x="78" y="94"/>
                            <a:pt x="76" y="96"/>
                            <a:pt x="73" y="96"/>
                          </a:cubicBezTo>
                          <a:cubicBezTo>
                            <a:pt x="12" y="96"/>
                            <a:pt x="12" y="96"/>
                            <a:pt x="12" y="96"/>
                          </a:cubicBezTo>
                          <a:cubicBezTo>
                            <a:pt x="10" y="96"/>
                            <a:pt x="8" y="94"/>
                            <a:pt x="8" y="92"/>
                          </a:cubicBezTo>
                          <a:cubicBezTo>
                            <a:pt x="8" y="40"/>
                            <a:pt x="8" y="40"/>
                            <a:pt x="8" y="40"/>
                          </a:cubicBezTo>
                          <a:cubicBezTo>
                            <a:pt x="8" y="37"/>
                            <a:pt x="10" y="35"/>
                            <a:pt x="12" y="35"/>
                          </a:cubicBezTo>
                          <a:cubicBezTo>
                            <a:pt x="73" y="35"/>
                            <a:pt x="73" y="35"/>
                            <a:pt x="73" y="35"/>
                          </a:cubicBezTo>
                          <a:cubicBezTo>
                            <a:pt x="76" y="35"/>
                            <a:pt x="78" y="37"/>
                            <a:pt x="78" y="40"/>
                          </a:cubicBezTo>
                          <a:lnTo>
                            <a:pt x="78" y="92"/>
                          </a:lnTo>
                          <a:close/>
                          <a:moveTo>
                            <a:pt x="79" y="24"/>
                          </a:moveTo>
                          <a:cubicBezTo>
                            <a:pt x="79" y="25"/>
                            <a:pt x="78" y="26"/>
                            <a:pt x="77" y="26"/>
                          </a:cubicBezTo>
                          <a:cubicBezTo>
                            <a:pt x="34" y="26"/>
                            <a:pt x="34" y="26"/>
                            <a:pt x="34" y="26"/>
                          </a:cubicBezTo>
                          <a:cubicBezTo>
                            <a:pt x="33" y="26"/>
                            <a:pt x="32" y="25"/>
                            <a:pt x="32" y="24"/>
                          </a:cubicBezTo>
                          <a:cubicBezTo>
                            <a:pt x="32" y="23"/>
                            <a:pt x="39" y="10"/>
                            <a:pt x="39" y="10"/>
                          </a:cubicBezTo>
                          <a:cubicBezTo>
                            <a:pt x="40" y="9"/>
                            <a:pt x="41" y="8"/>
                            <a:pt x="42" y="8"/>
                          </a:cubicBezTo>
                          <a:cubicBezTo>
                            <a:pt x="77" y="8"/>
                            <a:pt x="77" y="8"/>
                            <a:pt x="77" y="8"/>
                          </a:cubicBezTo>
                          <a:cubicBezTo>
                            <a:pt x="78" y="8"/>
                            <a:pt x="79" y="9"/>
                            <a:pt x="79" y="10"/>
                          </a:cubicBezTo>
                          <a:lnTo>
                            <a:pt x="79" y="24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5" name="Freeform 146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435" y="606"/>
                      <a:ext cx="226" cy="191"/>
                    </a:xfrm>
                    <a:custGeom>
                      <a:avLst/>
                      <a:gdLst>
                        <a:gd name="T0" fmla="*/ 0 w 65"/>
                        <a:gd name="T1" fmla="*/ 2 h 55"/>
                        <a:gd name="T2" fmla="*/ 0 w 65"/>
                        <a:gd name="T3" fmla="*/ 54 h 55"/>
                        <a:gd name="T4" fmla="*/ 2 w 65"/>
                        <a:gd name="T5" fmla="*/ 55 h 55"/>
                        <a:gd name="T6" fmla="*/ 63 w 65"/>
                        <a:gd name="T7" fmla="*/ 55 h 55"/>
                        <a:gd name="T8" fmla="*/ 65 w 65"/>
                        <a:gd name="T9" fmla="*/ 54 h 55"/>
                        <a:gd name="T10" fmla="*/ 65 w 65"/>
                        <a:gd name="T11" fmla="*/ 2 h 55"/>
                        <a:gd name="T12" fmla="*/ 63 w 65"/>
                        <a:gd name="T13" fmla="*/ 0 h 55"/>
                        <a:gd name="T14" fmla="*/ 2 w 65"/>
                        <a:gd name="T15" fmla="*/ 0 h 55"/>
                        <a:gd name="T16" fmla="*/ 0 w 65"/>
                        <a:gd name="T17" fmla="*/ 2 h 55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65"/>
                        <a:gd name="T28" fmla="*/ 0 h 55"/>
                        <a:gd name="T29" fmla="*/ 65 w 65"/>
                        <a:gd name="T30" fmla="*/ 55 h 55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65" h="55">
                          <a:moveTo>
                            <a:pt x="0" y="2"/>
                          </a:moveTo>
                          <a:cubicBezTo>
                            <a:pt x="0" y="54"/>
                            <a:pt x="0" y="54"/>
                            <a:pt x="0" y="54"/>
                          </a:cubicBezTo>
                          <a:cubicBezTo>
                            <a:pt x="0" y="55"/>
                            <a:pt x="1" y="55"/>
                            <a:pt x="2" y="55"/>
                          </a:cubicBezTo>
                          <a:cubicBezTo>
                            <a:pt x="63" y="55"/>
                            <a:pt x="63" y="55"/>
                            <a:pt x="63" y="55"/>
                          </a:cubicBezTo>
                          <a:cubicBezTo>
                            <a:pt x="64" y="55"/>
                            <a:pt x="65" y="55"/>
                            <a:pt x="65" y="54"/>
                          </a:cubicBezTo>
                          <a:cubicBezTo>
                            <a:pt x="65" y="2"/>
                            <a:pt x="65" y="2"/>
                            <a:pt x="65" y="2"/>
                          </a:cubicBezTo>
                          <a:cubicBezTo>
                            <a:pt x="65" y="1"/>
                            <a:pt x="64" y="0"/>
                            <a:pt x="63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6" name="Freeform 147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463" y="464"/>
                      <a:ext cx="80" cy="70"/>
                    </a:xfrm>
                    <a:custGeom>
                      <a:avLst/>
                      <a:gdLst>
                        <a:gd name="T0" fmla="*/ 16 w 23"/>
                        <a:gd name="T1" fmla="*/ 0 h 20"/>
                        <a:gd name="T2" fmla="*/ 0 w 23"/>
                        <a:gd name="T3" fmla="*/ 10 h 20"/>
                        <a:gd name="T4" fmla="*/ 0 w 23"/>
                        <a:gd name="T5" fmla="*/ 11 h 20"/>
                        <a:gd name="T6" fmla="*/ 1 w 23"/>
                        <a:gd name="T7" fmla="*/ 20 h 20"/>
                        <a:gd name="T8" fmla="*/ 23 w 23"/>
                        <a:gd name="T9" fmla="*/ 6 h 20"/>
                        <a:gd name="T10" fmla="*/ 16 w 23"/>
                        <a:gd name="T11" fmla="*/ 0 h 20"/>
                        <a:gd name="T12" fmla="*/ 0 60000 65536"/>
                        <a:gd name="T13" fmla="*/ 0 60000 65536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w 23"/>
                        <a:gd name="T19" fmla="*/ 0 h 20"/>
                        <a:gd name="T20" fmla="*/ 23 w 23"/>
                        <a:gd name="T21" fmla="*/ 20 h 20"/>
                      </a:gdLst>
                      <a:ahLst/>
                      <a:cxnLst>
                        <a:cxn ang="T12">
                          <a:pos x="T0" y="T1"/>
                        </a:cxn>
                        <a:cxn ang="T13">
                          <a:pos x="T2" y="T3"/>
                        </a:cxn>
                        <a:cxn ang="T14">
                          <a:pos x="T4" y="T5"/>
                        </a:cxn>
                        <a:cxn ang="T15">
                          <a:pos x="T6" y="T7"/>
                        </a:cxn>
                        <a:cxn ang="T16">
                          <a:pos x="T8" y="T9"/>
                        </a:cxn>
                        <a:cxn ang="T17">
                          <a:pos x="T10" y="T11"/>
                        </a:cxn>
                      </a:cxnLst>
                      <a:rect l="T18" t="T19" r="T20" b="T21"/>
                      <a:pathLst>
                        <a:path w="23" h="20">
                          <a:moveTo>
                            <a:pt x="16" y="0"/>
                          </a:moveTo>
                          <a:cubicBezTo>
                            <a:pt x="0" y="10"/>
                            <a:pt x="0" y="10"/>
                            <a:pt x="0" y="10"/>
                          </a:cubicBezTo>
                          <a:cubicBezTo>
                            <a:pt x="0" y="10"/>
                            <a:pt x="0" y="11"/>
                            <a:pt x="0" y="11"/>
                          </a:cubicBezTo>
                          <a:cubicBezTo>
                            <a:pt x="0" y="15"/>
                            <a:pt x="1" y="18"/>
                            <a:pt x="1" y="20"/>
                          </a:cubicBezTo>
                          <a:cubicBezTo>
                            <a:pt x="23" y="6"/>
                            <a:pt x="23" y="6"/>
                            <a:pt x="23" y="6"/>
                          </a:cubicBezTo>
                          <a:cubicBezTo>
                            <a:pt x="22" y="4"/>
                            <a:pt x="19" y="2"/>
                            <a:pt x="16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7" name="Freeform 14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516" y="398"/>
                      <a:ext cx="102" cy="91"/>
                    </a:xfrm>
                    <a:custGeom>
                      <a:avLst/>
                      <a:gdLst>
                        <a:gd name="T0" fmla="*/ 0 w 29"/>
                        <a:gd name="T1" fmla="*/ 0 h 26"/>
                        <a:gd name="T2" fmla="*/ 0 w 29"/>
                        <a:gd name="T3" fmla="*/ 8 h 26"/>
                        <a:gd name="T4" fmla="*/ 15 w 29"/>
                        <a:gd name="T5" fmla="*/ 26 h 26"/>
                        <a:gd name="T6" fmla="*/ 29 w 29"/>
                        <a:gd name="T7" fmla="*/ 17 h 26"/>
                        <a:gd name="T8" fmla="*/ 0 w 29"/>
                        <a:gd name="T9" fmla="*/ 0 h 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9"/>
                        <a:gd name="T16" fmla="*/ 0 h 26"/>
                        <a:gd name="T17" fmla="*/ 29 w 29"/>
                        <a:gd name="T18" fmla="*/ 26 h 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9" h="26">
                          <a:moveTo>
                            <a:pt x="0" y="0"/>
                          </a:moveTo>
                          <a:cubicBezTo>
                            <a:pt x="0" y="8"/>
                            <a:pt x="0" y="8"/>
                            <a:pt x="0" y="8"/>
                          </a:cubicBezTo>
                          <a:cubicBezTo>
                            <a:pt x="0" y="8"/>
                            <a:pt x="14" y="11"/>
                            <a:pt x="15" y="26"/>
                          </a:cubicBezTo>
                          <a:cubicBezTo>
                            <a:pt x="29" y="17"/>
                            <a:pt x="29" y="17"/>
                            <a:pt x="29" y="17"/>
                          </a:cubicBezTo>
                          <a:cubicBezTo>
                            <a:pt x="22" y="12"/>
                            <a:pt x="13" y="0"/>
                            <a:pt x="0" y="0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  <p:grpSp>
              <p:nvGrpSpPr>
                <p:cNvPr id="90" name="Group 167"/>
                <p:cNvGrpSpPr>
                  <a:grpSpLocks/>
                </p:cNvGrpSpPr>
                <p:nvPr/>
              </p:nvGrpSpPr>
              <p:grpSpPr bwMode="auto">
                <a:xfrm>
                  <a:off x="3876" y="1629"/>
                  <a:ext cx="196" cy="196"/>
                  <a:chOff x="-1671" y="1117"/>
                  <a:chExt cx="210" cy="210"/>
                </a:xfrm>
              </p:grpSpPr>
              <p:sp>
                <p:nvSpPr>
                  <p:cNvPr id="91" name="AutoShape 115"/>
                  <p:cNvSpPr>
                    <a:spLocks noChangeArrowheads="1"/>
                  </p:cNvSpPr>
                  <p:nvPr/>
                </p:nvSpPr>
                <p:spPr bwMode="gray">
                  <a:xfrm>
                    <a:off x="-1671" y="1117"/>
                    <a:ext cx="210" cy="210"/>
                  </a:xfrm>
                  <a:prstGeom prst="roundRect">
                    <a:avLst>
                      <a:gd name="adj" fmla="val 11407"/>
                    </a:avLst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cs typeface="Arial" charset="0"/>
                      </a:defRPr>
                    </a:lvl9pPr>
                  </a:lstStyle>
                  <a:p>
                    <a:pPr eaLnBrk="1" hangingPunct="1"/>
                    <a:endParaRPr lang="en-US" altLang="de-DE" noProof="1"/>
                  </a:p>
                </p:txBody>
              </p:sp>
              <p:grpSp>
                <p:nvGrpSpPr>
                  <p:cNvPr id="92" name="Group 156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-1623" y="1166"/>
                    <a:ext cx="116" cy="116"/>
                    <a:chOff x="-2117" y="1339"/>
                    <a:chExt cx="333" cy="334"/>
                  </a:xfrm>
                </p:grpSpPr>
                <p:sp>
                  <p:nvSpPr>
                    <p:cNvPr id="93" name="Oval 15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-2022" y="1434"/>
                      <a:ext cx="144" cy="144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  <a:cs typeface="Arial" charset="0"/>
                        </a:defRPr>
                      </a:lvl9pPr>
                    </a:lstStyle>
                    <a:p>
                      <a:pPr eaLnBrk="1" hangingPunct="1"/>
                      <a:endParaRPr lang="en-US" altLang="de-DE" noProof="1"/>
                    </a:p>
                  </p:txBody>
                </p:sp>
                <p:sp>
                  <p:nvSpPr>
                    <p:cNvPr id="94" name="Freeform 158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963" y="1339"/>
                      <a:ext cx="26" cy="76"/>
                    </a:xfrm>
                    <a:custGeom>
                      <a:avLst/>
                      <a:gdLst>
                        <a:gd name="T0" fmla="*/ 26 w 26"/>
                        <a:gd name="T1" fmla="*/ 76 h 76"/>
                        <a:gd name="T2" fmla="*/ 0 w 26"/>
                        <a:gd name="T3" fmla="*/ 76 h 76"/>
                        <a:gd name="T4" fmla="*/ 2 w 26"/>
                        <a:gd name="T5" fmla="*/ 0 h 76"/>
                        <a:gd name="T6" fmla="*/ 23 w 26"/>
                        <a:gd name="T7" fmla="*/ 0 h 76"/>
                        <a:gd name="T8" fmla="*/ 26 w 26"/>
                        <a:gd name="T9" fmla="*/ 76 h 7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76"/>
                        <a:gd name="T17" fmla="*/ 26 w 26"/>
                        <a:gd name="T18" fmla="*/ 76 h 7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76">
                          <a:moveTo>
                            <a:pt x="26" y="76"/>
                          </a:moveTo>
                          <a:lnTo>
                            <a:pt x="0" y="76"/>
                          </a:lnTo>
                          <a:lnTo>
                            <a:pt x="2" y="0"/>
                          </a:lnTo>
                          <a:lnTo>
                            <a:pt x="23" y="0"/>
                          </a:lnTo>
                          <a:lnTo>
                            <a:pt x="26" y="7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5" name="Freeform 159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963" y="1597"/>
                      <a:ext cx="26" cy="76"/>
                    </a:xfrm>
                    <a:custGeom>
                      <a:avLst/>
                      <a:gdLst>
                        <a:gd name="T0" fmla="*/ 0 w 26"/>
                        <a:gd name="T1" fmla="*/ 0 h 76"/>
                        <a:gd name="T2" fmla="*/ 26 w 26"/>
                        <a:gd name="T3" fmla="*/ 0 h 76"/>
                        <a:gd name="T4" fmla="*/ 23 w 26"/>
                        <a:gd name="T5" fmla="*/ 76 h 76"/>
                        <a:gd name="T6" fmla="*/ 2 w 26"/>
                        <a:gd name="T7" fmla="*/ 76 h 76"/>
                        <a:gd name="T8" fmla="*/ 0 w 26"/>
                        <a:gd name="T9" fmla="*/ 0 h 7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6"/>
                        <a:gd name="T16" fmla="*/ 0 h 76"/>
                        <a:gd name="T17" fmla="*/ 26 w 26"/>
                        <a:gd name="T18" fmla="*/ 76 h 7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6" h="76">
                          <a:moveTo>
                            <a:pt x="0" y="0"/>
                          </a:moveTo>
                          <a:lnTo>
                            <a:pt x="26" y="0"/>
                          </a:lnTo>
                          <a:lnTo>
                            <a:pt x="23" y="76"/>
                          </a:lnTo>
                          <a:lnTo>
                            <a:pt x="2" y="7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6" name="Freeform 160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074" y="1382"/>
                      <a:ext cx="68" cy="68"/>
                    </a:xfrm>
                    <a:custGeom>
                      <a:avLst/>
                      <a:gdLst>
                        <a:gd name="T0" fmla="*/ 68 w 68"/>
                        <a:gd name="T1" fmla="*/ 50 h 68"/>
                        <a:gd name="T2" fmla="*/ 49 w 68"/>
                        <a:gd name="T3" fmla="*/ 68 h 68"/>
                        <a:gd name="T4" fmla="*/ 0 w 68"/>
                        <a:gd name="T5" fmla="*/ 14 h 68"/>
                        <a:gd name="T6" fmla="*/ 14 w 68"/>
                        <a:gd name="T7" fmla="*/ 0 h 68"/>
                        <a:gd name="T8" fmla="*/ 68 w 68"/>
                        <a:gd name="T9" fmla="*/ 50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8"/>
                        <a:gd name="T16" fmla="*/ 0 h 68"/>
                        <a:gd name="T17" fmla="*/ 68 w 68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8" h="68">
                          <a:moveTo>
                            <a:pt x="68" y="50"/>
                          </a:moveTo>
                          <a:lnTo>
                            <a:pt x="49" y="68"/>
                          </a:lnTo>
                          <a:lnTo>
                            <a:pt x="0" y="14"/>
                          </a:lnTo>
                          <a:lnTo>
                            <a:pt x="14" y="0"/>
                          </a:lnTo>
                          <a:lnTo>
                            <a:pt x="68" y="5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7" name="Freeform 161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895" y="1562"/>
                      <a:ext cx="69" cy="68"/>
                    </a:xfrm>
                    <a:custGeom>
                      <a:avLst/>
                      <a:gdLst>
                        <a:gd name="T0" fmla="*/ 0 w 69"/>
                        <a:gd name="T1" fmla="*/ 18 h 68"/>
                        <a:gd name="T2" fmla="*/ 19 w 69"/>
                        <a:gd name="T3" fmla="*/ 0 h 68"/>
                        <a:gd name="T4" fmla="*/ 69 w 69"/>
                        <a:gd name="T5" fmla="*/ 54 h 68"/>
                        <a:gd name="T6" fmla="*/ 55 w 69"/>
                        <a:gd name="T7" fmla="*/ 68 h 68"/>
                        <a:gd name="T8" fmla="*/ 0 w 69"/>
                        <a:gd name="T9" fmla="*/ 18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9"/>
                        <a:gd name="T16" fmla="*/ 0 h 68"/>
                        <a:gd name="T17" fmla="*/ 69 w 69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9" h="68">
                          <a:moveTo>
                            <a:pt x="0" y="18"/>
                          </a:moveTo>
                          <a:lnTo>
                            <a:pt x="19" y="0"/>
                          </a:lnTo>
                          <a:lnTo>
                            <a:pt x="69" y="54"/>
                          </a:lnTo>
                          <a:lnTo>
                            <a:pt x="55" y="68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8" name="Freeform 162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117" y="1493"/>
                      <a:ext cx="76" cy="26"/>
                    </a:xfrm>
                    <a:custGeom>
                      <a:avLst/>
                      <a:gdLst>
                        <a:gd name="T0" fmla="*/ 76 w 76"/>
                        <a:gd name="T1" fmla="*/ 0 h 26"/>
                        <a:gd name="T2" fmla="*/ 76 w 76"/>
                        <a:gd name="T3" fmla="*/ 26 h 26"/>
                        <a:gd name="T4" fmla="*/ 0 w 76"/>
                        <a:gd name="T5" fmla="*/ 24 h 26"/>
                        <a:gd name="T6" fmla="*/ 0 w 76"/>
                        <a:gd name="T7" fmla="*/ 2 h 26"/>
                        <a:gd name="T8" fmla="*/ 76 w 76"/>
                        <a:gd name="T9" fmla="*/ 0 h 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6"/>
                        <a:gd name="T16" fmla="*/ 0 h 26"/>
                        <a:gd name="T17" fmla="*/ 76 w 76"/>
                        <a:gd name="T18" fmla="*/ 26 h 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6" h="26">
                          <a:moveTo>
                            <a:pt x="76" y="0"/>
                          </a:moveTo>
                          <a:lnTo>
                            <a:pt x="76" y="26"/>
                          </a:lnTo>
                          <a:lnTo>
                            <a:pt x="0" y="24"/>
                          </a:lnTo>
                          <a:lnTo>
                            <a:pt x="0" y="2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9" name="Freeform 163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859" y="1493"/>
                      <a:ext cx="75" cy="26"/>
                    </a:xfrm>
                    <a:custGeom>
                      <a:avLst/>
                      <a:gdLst>
                        <a:gd name="T0" fmla="*/ 0 w 75"/>
                        <a:gd name="T1" fmla="*/ 26 h 26"/>
                        <a:gd name="T2" fmla="*/ 0 w 75"/>
                        <a:gd name="T3" fmla="*/ 0 h 26"/>
                        <a:gd name="T4" fmla="*/ 75 w 75"/>
                        <a:gd name="T5" fmla="*/ 2 h 26"/>
                        <a:gd name="T6" fmla="*/ 75 w 75"/>
                        <a:gd name="T7" fmla="*/ 24 h 26"/>
                        <a:gd name="T8" fmla="*/ 0 w 75"/>
                        <a:gd name="T9" fmla="*/ 26 h 26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75"/>
                        <a:gd name="T16" fmla="*/ 0 h 26"/>
                        <a:gd name="T17" fmla="*/ 75 w 75"/>
                        <a:gd name="T18" fmla="*/ 26 h 26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75" h="26">
                          <a:moveTo>
                            <a:pt x="0" y="26"/>
                          </a:moveTo>
                          <a:lnTo>
                            <a:pt x="0" y="0"/>
                          </a:lnTo>
                          <a:lnTo>
                            <a:pt x="75" y="2"/>
                          </a:lnTo>
                          <a:lnTo>
                            <a:pt x="75" y="24"/>
                          </a:lnTo>
                          <a:lnTo>
                            <a:pt x="0" y="2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0" name="Freeform 164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2074" y="1562"/>
                      <a:ext cx="68" cy="68"/>
                    </a:xfrm>
                    <a:custGeom>
                      <a:avLst/>
                      <a:gdLst>
                        <a:gd name="T0" fmla="*/ 49 w 68"/>
                        <a:gd name="T1" fmla="*/ 0 h 68"/>
                        <a:gd name="T2" fmla="*/ 68 w 68"/>
                        <a:gd name="T3" fmla="*/ 18 h 68"/>
                        <a:gd name="T4" fmla="*/ 14 w 68"/>
                        <a:gd name="T5" fmla="*/ 68 h 68"/>
                        <a:gd name="T6" fmla="*/ 0 w 68"/>
                        <a:gd name="T7" fmla="*/ 54 h 68"/>
                        <a:gd name="T8" fmla="*/ 49 w 68"/>
                        <a:gd name="T9" fmla="*/ 0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8"/>
                        <a:gd name="T16" fmla="*/ 0 h 68"/>
                        <a:gd name="T17" fmla="*/ 68 w 68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8" h="68">
                          <a:moveTo>
                            <a:pt x="49" y="0"/>
                          </a:moveTo>
                          <a:lnTo>
                            <a:pt x="68" y="18"/>
                          </a:lnTo>
                          <a:lnTo>
                            <a:pt x="14" y="68"/>
                          </a:lnTo>
                          <a:lnTo>
                            <a:pt x="0" y="54"/>
                          </a:lnTo>
                          <a:lnTo>
                            <a:pt x="49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101" name="Freeform 165"/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-1895" y="1382"/>
                      <a:ext cx="69" cy="68"/>
                    </a:xfrm>
                    <a:custGeom>
                      <a:avLst/>
                      <a:gdLst>
                        <a:gd name="T0" fmla="*/ 19 w 69"/>
                        <a:gd name="T1" fmla="*/ 68 h 68"/>
                        <a:gd name="T2" fmla="*/ 0 w 69"/>
                        <a:gd name="T3" fmla="*/ 50 h 68"/>
                        <a:gd name="T4" fmla="*/ 55 w 69"/>
                        <a:gd name="T5" fmla="*/ 0 h 68"/>
                        <a:gd name="T6" fmla="*/ 69 w 69"/>
                        <a:gd name="T7" fmla="*/ 14 h 68"/>
                        <a:gd name="T8" fmla="*/ 19 w 69"/>
                        <a:gd name="T9" fmla="*/ 68 h 68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69"/>
                        <a:gd name="T16" fmla="*/ 0 h 68"/>
                        <a:gd name="T17" fmla="*/ 69 w 69"/>
                        <a:gd name="T18" fmla="*/ 68 h 68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69" h="68">
                          <a:moveTo>
                            <a:pt x="19" y="68"/>
                          </a:moveTo>
                          <a:lnTo>
                            <a:pt x="0" y="50"/>
                          </a:lnTo>
                          <a:lnTo>
                            <a:pt x="55" y="0"/>
                          </a:lnTo>
                          <a:lnTo>
                            <a:pt x="69" y="14"/>
                          </a:lnTo>
                          <a:lnTo>
                            <a:pt x="19" y="6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</p:grpSp>
            </p:grpSp>
          </p:grpSp>
          <p:grpSp>
            <p:nvGrpSpPr>
              <p:cNvPr id="80" name="Group 170"/>
              <p:cNvGrpSpPr>
                <a:grpSpLocks/>
              </p:cNvGrpSpPr>
              <p:nvPr/>
            </p:nvGrpSpPr>
            <p:grpSpPr bwMode="auto">
              <a:xfrm>
                <a:off x="2966948" y="3468688"/>
                <a:ext cx="701675" cy="701675"/>
                <a:chOff x="4713" y="2377"/>
                <a:chExt cx="567" cy="567"/>
              </a:xfrm>
            </p:grpSpPr>
            <p:sp>
              <p:nvSpPr>
                <p:cNvPr id="81" name="AutoShape 172"/>
                <p:cNvSpPr>
                  <a:spLocks noChangeAspect="1" noChangeArrowheads="1"/>
                </p:cNvSpPr>
                <p:nvPr/>
              </p:nvSpPr>
              <p:spPr bwMode="gray">
                <a:xfrm>
                  <a:off x="4713" y="2377"/>
                  <a:ext cx="567" cy="567"/>
                </a:xfrm>
                <a:prstGeom prst="roundRect">
                  <a:avLst>
                    <a:gd name="adj" fmla="val 11407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/>
                  <a:endParaRPr lang="en-US" altLang="de-DE" noProof="1"/>
                </a:p>
              </p:txBody>
            </p:sp>
            <p:grpSp>
              <p:nvGrpSpPr>
                <p:cNvPr id="82" name="Group 176"/>
                <p:cNvGrpSpPr>
                  <a:grpSpLocks/>
                </p:cNvGrpSpPr>
                <p:nvPr/>
              </p:nvGrpSpPr>
              <p:grpSpPr bwMode="auto">
                <a:xfrm>
                  <a:off x="4899" y="2459"/>
                  <a:ext cx="195" cy="403"/>
                  <a:chOff x="-208" y="2594"/>
                  <a:chExt cx="138" cy="285"/>
                </a:xfrm>
              </p:grpSpPr>
              <p:sp>
                <p:nvSpPr>
                  <p:cNvPr id="83" name="Freeform 177"/>
                  <p:cNvSpPr>
                    <a:spLocks noEditPoints="1"/>
                  </p:cNvSpPr>
                  <p:nvPr/>
                </p:nvSpPr>
                <p:spPr bwMode="auto">
                  <a:xfrm>
                    <a:off x="-208" y="2611"/>
                    <a:ext cx="138" cy="268"/>
                  </a:xfrm>
                  <a:custGeom>
                    <a:avLst/>
                    <a:gdLst>
                      <a:gd name="T0" fmla="*/ 44 w 58"/>
                      <a:gd name="T1" fmla="*/ 0 h 114"/>
                      <a:gd name="T2" fmla="*/ 14 w 58"/>
                      <a:gd name="T3" fmla="*/ 0 h 114"/>
                      <a:gd name="T4" fmla="*/ 0 w 58"/>
                      <a:gd name="T5" fmla="*/ 15 h 114"/>
                      <a:gd name="T6" fmla="*/ 0 w 58"/>
                      <a:gd name="T7" fmla="*/ 99 h 114"/>
                      <a:gd name="T8" fmla="*/ 14 w 58"/>
                      <a:gd name="T9" fmla="*/ 114 h 114"/>
                      <a:gd name="T10" fmla="*/ 44 w 58"/>
                      <a:gd name="T11" fmla="*/ 114 h 114"/>
                      <a:gd name="T12" fmla="*/ 58 w 58"/>
                      <a:gd name="T13" fmla="*/ 99 h 114"/>
                      <a:gd name="T14" fmla="*/ 58 w 58"/>
                      <a:gd name="T15" fmla="*/ 15 h 114"/>
                      <a:gd name="T16" fmla="*/ 44 w 58"/>
                      <a:gd name="T17" fmla="*/ 0 h 114"/>
                      <a:gd name="T18" fmla="*/ 50 w 58"/>
                      <a:gd name="T19" fmla="*/ 99 h 114"/>
                      <a:gd name="T20" fmla="*/ 44 w 58"/>
                      <a:gd name="T21" fmla="*/ 106 h 114"/>
                      <a:gd name="T22" fmla="*/ 14 w 58"/>
                      <a:gd name="T23" fmla="*/ 106 h 114"/>
                      <a:gd name="T24" fmla="*/ 8 w 58"/>
                      <a:gd name="T25" fmla="*/ 99 h 114"/>
                      <a:gd name="T26" fmla="*/ 8 w 58"/>
                      <a:gd name="T27" fmla="*/ 15 h 114"/>
                      <a:gd name="T28" fmla="*/ 14 w 58"/>
                      <a:gd name="T29" fmla="*/ 8 h 114"/>
                      <a:gd name="T30" fmla="*/ 44 w 58"/>
                      <a:gd name="T31" fmla="*/ 8 h 114"/>
                      <a:gd name="T32" fmla="*/ 44 w 58"/>
                      <a:gd name="T33" fmla="*/ 8 h 114"/>
                      <a:gd name="T34" fmla="*/ 50 w 58"/>
                      <a:gd name="T35" fmla="*/ 15 h 114"/>
                      <a:gd name="T36" fmla="*/ 50 w 58"/>
                      <a:gd name="T37" fmla="*/ 99 h 114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58"/>
                      <a:gd name="T58" fmla="*/ 0 h 114"/>
                      <a:gd name="T59" fmla="*/ 58 w 58"/>
                      <a:gd name="T60" fmla="*/ 114 h 114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58" h="114">
                        <a:moveTo>
                          <a:pt x="44" y="0"/>
                        </a:move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6" y="0"/>
                          <a:pt x="0" y="7"/>
                          <a:pt x="0" y="15"/>
                        </a:cubicBezTo>
                        <a:cubicBezTo>
                          <a:pt x="0" y="99"/>
                          <a:pt x="0" y="99"/>
                          <a:pt x="0" y="99"/>
                        </a:cubicBezTo>
                        <a:cubicBezTo>
                          <a:pt x="0" y="107"/>
                          <a:pt x="6" y="114"/>
                          <a:pt x="14" y="114"/>
                        </a:cubicBezTo>
                        <a:cubicBezTo>
                          <a:pt x="44" y="114"/>
                          <a:pt x="44" y="114"/>
                          <a:pt x="44" y="114"/>
                        </a:cubicBezTo>
                        <a:cubicBezTo>
                          <a:pt x="52" y="114"/>
                          <a:pt x="58" y="107"/>
                          <a:pt x="58" y="99"/>
                        </a:cubicBezTo>
                        <a:cubicBezTo>
                          <a:pt x="58" y="15"/>
                          <a:pt x="58" y="15"/>
                          <a:pt x="58" y="15"/>
                        </a:cubicBezTo>
                        <a:cubicBezTo>
                          <a:pt x="58" y="7"/>
                          <a:pt x="52" y="0"/>
                          <a:pt x="44" y="0"/>
                        </a:cubicBezTo>
                        <a:close/>
                        <a:moveTo>
                          <a:pt x="50" y="99"/>
                        </a:moveTo>
                        <a:cubicBezTo>
                          <a:pt x="50" y="104"/>
                          <a:pt x="47" y="106"/>
                          <a:pt x="44" y="106"/>
                        </a:cubicBezTo>
                        <a:cubicBezTo>
                          <a:pt x="14" y="106"/>
                          <a:pt x="14" y="106"/>
                          <a:pt x="14" y="106"/>
                        </a:cubicBezTo>
                        <a:cubicBezTo>
                          <a:pt x="11" y="106"/>
                          <a:pt x="8" y="104"/>
                          <a:pt x="8" y="99"/>
                        </a:cubicBezTo>
                        <a:cubicBezTo>
                          <a:pt x="8" y="15"/>
                          <a:pt x="8" y="15"/>
                          <a:pt x="8" y="15"/>
                        </a:cubicBezTo>
                        <a:cubicBezTo>
                          <a:pt x="8" y="11"/>
                          <a:pt x="11" y="8"/>
                          <a:pt x="14" y="8"/>
                        </a:cubicBezTo>
                        <a:cubicBezTo>
                          <a:pt x="44" y="8"/>
                          <a:pt x="44" y="8"/>
                          <a:pt x="44" y="8"/>
                        </a:cubicBezTo>
                        <a:cubicBezTo>
                          <a:pt x="44" y="8"/>
                          <a:pt x="44" y="8"/>
                          <a:pt x="44" y="8"/>
                        </a:cubicBezTo>
                        <a:cubicBezTo>
                          <a:pt x="47" y="8"/>
                          <a:pt x="50" y="11"/>
                          <a:pt x="50" y="15"/>
                        </a:cubicBezTo>
                        <a:lnTo>
                          <a:pt x="50" y="9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Freeform 178"/>
                  <p:cNvSpPr>
                    <a:spLocks/>
                  </p:cNvSpPr>
                  <p:nvPr/>
                </p:nvSpPr>
                <p:spPr bwMode="auto">
                  <a:xfrm>
                    <a:off x="-163" y="2594"/>
                    <a:ext cx="48" cy="14"/>
                  </a:xfrm>
                  <a:custGeom>
                    <a:avLst/>
                    <a:gdLst>
                      <a:gd name="T0" fmla="*/ 14 w 20"/>
                      <a:gd name="T1" fmla="*/ 0 h 6"/>
                      <a:gd name="T2" fmla="*/ 6 w 20"/>
                      <a:gd name="T3" fmla="*/ 0 h 6"/>
                      <a:gd name="T4" fmla="*/ 0 w 20"/>
                      <a:gd name="T5" fmla="*/ 6 h 6"/>
                      <a:gd name="T6" fmla="*/ 20 w 20"/>
                      <a:gd name="T7" fmla="*/ 6 h 6"/>
                      <a:gd name="T8" fmla="*/ 14 w 20"/>
                      <a:gd name="T9" fmla="*/ 0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0"/>
                      <a:gd name="T16" fmla="*/ 0 h 6"/>
                      <a:gd name="T17" fmla="*/ 20 w 20"/>
                      <a:gd name="T18" fmla="*/ 6 h 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0" h="6">
                        <a:moveTo>
                          <a:pt x="14" y="0"/>
                        </a:moveTo>
                        <a:cubicBezTo>
                          <a:pt x="6" y="0"/>
                          <a:pt x="6" y="0"/>
                          <a:pt x="6" y="0"/>
                        </a:cubicBezTo>
                        <a:cubicBezTo>
                          <a:pt x="3" y="0"/>
                          <a:pt x="0" y="3"/>
                          <a:pt x="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3"/>
                          <a:pt x="17" y="0"/>
                          <a:pt x="14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Freeform 179"/>
                  <p:cNvSpPr>
                    <a:spLocks/>
                  </p:cNvSpPr>
                  <p:nvPr/>
                </p:nvSpPr>
                <p:spPr bwMode="auto">
                  <a:xfrm>
                    <a:off x="-182" y="2655"/>
                    <a:ext cx="86" cy="173"/>
                  </a:xfrm>
                  <a:custGeom>
                    <a:avLst/>
                    <a:gdLst>
                      <a:gd name="T0" fmla="*/ 36 w 36"/>
                      <a:gd name="T1" fmla="*/ 0 h 73"/>
                      <a:gd name="T2" fmla="*/ 36 w 36"/>
                      <a:gd name="T3" fmla="*/ 0 h 73"/>
                      <a:gd name="T4" fmla="*/ 0 w 36"/>
                      <a:gd name="T5" fmla="*/ 35 h 73"/>
                      <a:gd name="T6" fmla="*/ 0 w 36"/>
                      <a:gd name="T7" fmla="*/ 71 h 73"/>
                      <a:gd name="T8" fmla="*/ 0 w 36"/>
                      <a:gd name="T9" fmla="*/ 73 h 73"/>
                      <a:gd name="T10" fmla="*/ 36 w 36"/>
                      <a:gd name="T11" fmla="*/ 38 h 73"/>
                      <a:gd name="T12" fmla="*/ 36 w 36"/>
                      <a:gd name="T13" fmla="*/ 0 h 73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36"/>
                      <a:gd name="T22" fmla="*/ 0 h 73"/>
                      <a:gd name="T23" fmla="*/ 36 w 36"/>
                      <a:gd name="T24" fmla="*/ 73 h 73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36" h="73">
                        <a:moveTo>
                          <a:pt x="36" y="0"/>
                        </a:moveTo>
                        <a:cubicBezTo>
                          <a:pt x="36" y="0"/>
                          <a:pt x="36" y="0"/>
                          <a:pt x="36" y="0"/>
                        </a:cubicBezTo>
                        <a:cubicBezTo>
                          <a:pt x="0" y="35"/>
                          <a:pt x="0" y="35"/>
                          <a:pt x="0" y="35"/>
                        </a:cubicBezTo>
                        <a:cubicBezTo>
                          <a:pt x="0" y="71"/>
                          <a:pt x="0" y="71"/>
                          <a:pt x="0" y="71"/>
                        </a:cubicBezTo>
                        <a:cubicBezTo>
                          <a:pt x="0" y="71"/>
                          <a:pt x="0" y="72"/>
                          <a:pt x="0" y="73"/>
                        </a:cubicBezTo>
                        <a:cubicBezTo>
                          <a:pt x="36" y="38"/>
                          <a:pt x="36" y="38"/>
                          <a:pt x="36" y="38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86" name="Freeform 180"/>
                  <p:cNvSpPr>
                    <a:spLocks/>
                  </p:cNvSpPr>
                  <p:nvPr/>
                </p:nvSpPr>
                <p:spPr bwMode="auto">
                  <a:xfrm>
                    <a:off x="-182" y="2754"/>
                    <a:ext cx="86" cy="100"/>
                  </a:xfrm>
                  <a:custGeom>
                    <a:avLst/>
                    <a:gdLst>
                      <a:gd name="T0" fmla="*/ 0 w 36"/>
                      <a:gd name="T1" fmla="*/ 35 h 42"/>
                      <a:gd name="T2" fmla="*/ 7 w 36"/>
                      <a:gd name="T3" fmla="*/ 42 h 42"/>
                      <a:gd name="T4" fmla="*/ 29 w 36"/>
                      <a:gd name="T5" fmla="*/ 42 h 42"/>
                      <a:gd name="T6" fmla="*/ 36 w 36"/>
                      <a:gd name="T7" fmla="*/ 33 h 42"/>
                      <a:gd name="T8" fmla="*/ 36 w 36"/>
                      <a:gd name="T9" fmla="*/ 0 h 42"/>
                      <a:gd name="T10" fmla="*/ 0 w 36"/>
                      <a:gd name="T11" fmla="*/ 35 h 4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36"/>
                      <a:gd name="T19" fmla="*/ 0 h 42"/>
                      <a:gd name="T20" fmla="*/ 36 w 36"/>
                      <a:gd name="T21" fmla="*/ 42 h 4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36" h="42">
                        <a:moveTo>
                          <a:pt x="0" y="35"/>
                        </a:moveTo>
                        <a:cubicBezTo>
                          <a:pt x="1" y="39"/>
                          <a:pt x="4" y="42"/>
                          <a:pt x="7" y="42"/>
                        </a:cubicBezTo>
                        <a:cubicBezTo>
                          <a:pt x="29" y="42"/>
                          <a:pt x="29" y="42"/>
                          <a:pt x="29" y="42"/>
                        </a:cubicBezTo>
                        <a:cubicBezTo>
                          <a:pt x="33" y="42"/>
                          <a:pt x="36" y="38"/>
                          <a:pt x="36" y="33"/>
                        </a:cubicBezTo>
                        <a:cubicBezTo>
                          <a:pt x="36" y="0"/>
                          <a:pt x="36" y="0"/>
                          <a:pt x="36" y="0"/>
                        </a:cubicBezTo>
                        <a:lnTo>
                          <a:pt x="0" y="3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</p:grpSp>
        </p:grpSp>
      </p:grpSp>
      <p:grpSp>
        <p:nvGrpSpPr>
          <p:cNvPr id="135" name="Gruppieren 134"/>
          <p:cNvGrpSpPr/>
          <p:nvPr/>
        </p:nvGrpSpPr>
        <p:grpSpPr>
          <a:xfrm>
            <a:off x="7668138" y="2443006"/>
            <a:ext cx="2502135" cy="1976568"/>
            <a:chOff x="3260725" y="1768475"/>
            <a:chExt cx="5241925" cy="4019550"/>
          </a:xfrm>
        </p:grpSpPr>
        <p:pic>
          <p:nvPicPr>
            <p:cNvPr id="136" name="Picture 23" descr="iStock_000003537940Medium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525" y="1955800"/>
              <a:ext cx="4298950" cy="287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" name="Picture 22" descr="bildschir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05" t="15424" r="2377" b="9331"/>
            <a:stretch>
              <a:fillRect/>
            </a:stretch>
          </p:blipFill>
          <p:spPr bwMode="auto">
            <a:xfrm>
              <a:off x="3260725" y="1768475"/>
              <a:ext cx="5241925" cy="401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41" name="Gewinkelter Verbinder 140"/>
          <p:cNvCxnSpPr/>
          <p:nvPr/>
        </p:nvCxnSpPr>
        <p:spPr>
          <a:xfrm rot="10800000">
            <a:off x="5718336" y="2747063"/>
            <a:ext cx="1758790" cy="762074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winkelter Verbinder 143"/>
          <p:cNvCxnSpPr>
            <a:endCxn id="8" idx="5"/>
          </p:cNvCxnSpPr>
          <p:nvPr/>
        </p:nvCxnSpPr>
        <p:spPr>
          <a:xfrm rot="10800000" flipV="1">
            <a:off x="5657850" y="1375011"/>
            <a:ext cx="1819276" cy="1065275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Grafik 1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27" y="1407031"/>
            <a:ext cx="420867" cy="420867"/>
          </a:xfrm>
          <a:prstGeom prst="rect">
            <a:avLst/>
          </a:prstGeom>
        </p:spPr>
      </p:pic>
      <p:pic>
        <p:nvPicPr>
          <p:cNvPr id="152" name="Grafik 1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589" y="1800403"/>
            <a:ext cx="978641" cy="1026509"/>
          </a:xfrm>
          <a:prstGeom prst="rect">
            <a:avLst/>
          </a:prstGeom>
        </p:spPr>
      </p:pic>
      <p:sp>
        <p:nvSpPr>
          <p:cNvPr id="153" name="Flussdiagramm: Datenträger mit direktem Zugriff 152"/>
          <p:cNvSpPr/>
          <p:nvPr/>
        </p:nvSpPr>
        <p:spPr>
          <a:xfrm rot="16200000">
            <a:off x="155674" y="1611514"/>
            <a:ext cx="2419759" cy="1812677"/>
          </a:xfrm>
          <a:prstGeom prst="flowChartMagneticDrum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54" name="Flussdiagramm: Zusammenführung 153"/>
          <p:cNvSpPr/>
          <p:nvPr/>
        </p:nvSpPr>
        <p:spPr>
          <a:xfrm>
            <a:off x="1031583" y="3294062"/>
            <a:ext cx="667942" cy="363538"/>
          </a:xfrm>
          <a:prstGeom prst="flowChartSummingJunction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grpSp>
        <p:nvGrpSpPr>
          <p:cNvPr id="155" name="Gruppieren 154"/>
          <p:cNvGrpSpPr/>
          <p:nvPr/>
        </p:nvGrpSpPr>
        <p:grpSpPr>
          <a:xfrm rot="18896574">
            <a:off x="1024384" y="2964484"/>
            <a:ext cx="675692" cy="691825"/>
            <a:chOff x="5335965" y="2952568"/>
            <a:chExt cx="1371564" cy="1537224"/>
          </a:xfrm>
        </p:grpSpPr>
        <p:sp>
          <p:nvSpPr>
            <p:cNvPr id="156" name="Bogen 155"/>
            <p:cNvSpPr/>
            <p:nvPr/>
          </p:nvSpPr>
          <p:spPr>
            <a:xfrm>
              <a:off x="5760720" y="3393026"/>
              <a:ext cx="508000" cy="502151"/>
            </a:xfrm>
            <a:prstGeom prst="arc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7" name="Bogen 156"/>
            <p:cNvSpPr/>
            <p:nvPr/>
          </p:nvSpPr>
          <p:spPr>
            <a:xfrm>
              <a:off x="5452965" y="3194570"/>
              <a:ext cx="1017220" cy="1053219"/>
            </a:xfrm>
            <a:prstGeom prst="arc">
              <a:avLst>
                <a:gd name="adj1" fmla="val 16200000"/>
                <a:gd name="adj2" fmla="val 6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8" name="Bogen 157"/>
            <p:cNvSpPr/>
            <p:nvPr/>
          </p:nvSpPr>
          <p:spPr>
            <a:xfrm>
              <a:off x="5335965" y="2952568"/>
              <a:ext cx="1371564" cy="1537224"/>
            </a:xfrm>
            <a:prstGeom prst="arc">
              <a:avLst>
                <a:gd name="adj1" fmla="val 16200000"/>
                <a:gd name="adj2" fmla="val 6"/>
              </a:avLst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9" name="Bogen 158"/>
          <p:cNvSpPr/>
          <p:nvPr/>
        </p:nvSpPr>
        <p:spPr>
          <a:xfrm>
            <a:off x="-605731" y="741375"/>
            <a:ext cx="2346128" cy="2005688"/>
          </a:xfrm>
          <a:prstGeom prst="arc">
            <a:avLst>
              <a:gd name="adj1" fmla="val 16013735"/>
              <a:gd name="adj2" fmla="val 0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0" name="Gewinkelter Verbinder 159"/>
          <p:cNvCxnSpPr/>
          <p:nvPr/>
        </p:nvCxnSpPr>
        <p:spPr>
          <a:xfrm flipV="1">
            <a:off x="2386193" y="2449935"/>
            <a:ext cx="1590675" cy="9525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uppieren 167"/>
          <p:cNvGrpSpPr/>
          <p:nvPr/>
        </p:nvGrpSpPr>
        <p:grpSpPr>
          <a:xfrm>
            <a:off x="2646683" y="1928022"/>
            <a:ext cx="852132" cy="310075"/>
            <a:chOff x="7476030" y="3478668"/>
            <a:chExt cx="1173489" cy="391744"/>
          </a:xfrm>
        </p:grpSpPr>
        <p:sp>
          <p:nvSpPr>
            <p:cNvPr id="165" name="Cube 164"/>
            <p:cNvSpPr/>
            <p:nvPr/>
          </p:nvSpPr>
          <p:spPr>
            <a:xfrm rot="1005582">
              <a:off x="7476030" y="3478668"/>
              <a:ext cx="1173489" cy="391744"/>
            </a:xfrm>
            <a:prstGeom prst="cube">
              <a:avLst>
                <a:gd name="adj" fmla="val 85379"/>
              </a:avLst>
            </a:prstGeom>
            <a:solidFill>
              <a:schemeClr val="bg1">
                <a:lumMod val="75000"/>
                <a:alpha val="4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6" name="Parallelogramm 165"/>
            <p:cNvSpPr/>
            <p:nvPr/>
          </p:nvSpPr>
          <p:spPr>
            <a:xfrm rot="1087774">
              <a:off x="7646029" y="3519108"/>
              <a:ext cx="850263" cy="249987"/>
            </a:xfrm>
            <a:prstGeom prst="parallelogram">
              <a:avLst>
                <a:gd name="adj" fmla="val 9468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7" name="Parallelogramm 166"/>
            <p:cNvSpPr/>
            <p:nvPr/>
          </p:nvSpPr>
          <p:spPr>
            <a:xfrm rot="1087774">
              <a:off x="7783861" y="3575572"/>
              <a:ext cx="570412" cy="138619"/>
            </a:xfrm>
            <a:prstGeom prst="parallelogram">
              <a:avLst>
                <a:gd name="adj" fmla="val 9468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9" name="Gruppieren 168"/>
          <p:cNvGrpSpPr/>
          <p:nvPr/>
        </p:nvGrpSpPr>
        <p:grpSpPr>
          <a:xfrm>
            <a:off x="4117173" y="1454067"/>
            <a:ext cx="756326" cy="321029"/>
            <a:chOff x="7476030" y="3478668"/>
            <a:chExt cx="1173489" cy="391744"/>
          </a:xfrm>
        </p:grpSpPr>
        <p:sp>
          <p:nvSpPr>
            <p:cNvPr id="170" name="Cube 169"/>
            <p:cNvSpPr/>
            <p:nvPr/>
          </p:nvSpPr>
          <p:spPr>
            <a:xfrm rot="1005582">
              <a:off x="7476030" y="3478668"/>
              <a:ext cx="1173489" cy="391744"/>
            </a:xfrm>
            <a:prstGeom prst="cube">
              <a:avLst>
                <a:gd name="adj" fmla="val 85379"/>
              </a:avLst>
            </a:prstGeom>
            <a:solidFill>
              <a:schemeClr val="bg1">
                <a:lumMod val="75000"/>
                <a:alpha val="4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1" name="Parallelogramm 170"/>
            <p:cNvSpPr/>
            <p:nvPr/>
          </p:nvSpPr>
          <p:spPr>
            <a:xfrm rot="1087774">
              <a:off x="7646029" y="3519108"/>
              <a:ext cx="850263" cy="249987"/>
            </a:xfrm>
            <a:prstGeom prst="parallelogram">
              <a:avLst>
                <a:gd name="adj" fmla="val 9468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Parallelogramm 171"/>
            <p:cNvSpPr/>
            <p:nvPr/>
          </p:nvSpPr>
          <p:spPr>
            <a:xfrm rot="1087774">
              <a:off x="7783861" y="3575572"/>
              <a:ext cx="570412" cy="138619"/>
            </a:xfrm>
            <a:prstGeom prst="parallelogram">
              <a:avLst>
                <a:gd name="adj" fmla="val 94681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3" name="Textfeld 172"/>
          <p:cNvSpPr txBox="1"/>
          <p:nvPr/>
        </p:nvSpPr>
        <p:spPr>
          <a:xfrm>
            <a:off x="4997878" y="1324323"/>
            <a:ext cx="361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>
                <a:solidFill>
                  <a:srgbClr val="C00000"/>
                </a:solidFill>
              </a:rPr>
              <a:t>=</a:t>
            </a:r>
            <a:endParaRPr lang="de-DE" sz="2800" dirty="0" smtClean="0">
              <a:solidFill>
                <a:srgbClr val="C00000"/>
              </a:solidFill>
            </a:endParaRPr>
          </a:p>
        </p:txBody>
      </p:sp>
      <p:pic>
        <p:nvPicPr>
          <p:cNvPr id="177" name="Grafik 1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040" y="2229852"/>
            <a:ext cx="420867" cy="420867"/>
          </a:xfrm>
          <a:prstGeom prst="rect">
            <a:avLst/>
          </a:prstGeom>
        </p:spPr>
      </p:pic>
      <p:pic>
        <p:nvPicPr>
          <p:cNvPr id="180" name="Picture 5" descr="Bildergebnis fÃ¼r twin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373" y="737386"/>
            <a:ext cx="689413" cy="9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68" name="Rechteck 194567"/>
          <p:cNvSpPr/>
          <p:nvPr/>
        </p:nvSpPr>
        <p:spPr>
          <a:xfrm>
            <a:off x="9255333" y="741375"/>
            <a:ext cx="685639" cy="1002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pic>
        <p:nvPicPr>
          <p:cNvPr id="201" name="Grafik 2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5333" y="990177"/>
            <a:ext cx="685639" cy="431250"/>
          </a:xfrm>
          <a:prstGeom prst="rect">
            <a:avLst/>
          </a:prstGeom>
        </p:spPr>
      </p:pic>
      <p:pic>
        <p:nvPicPr>
          <p:cNvPr id="194570" name="Grafik 1945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5357" y="2625196"/>
            <a:ext cx="1977982" cy="1171714"/>
          </a:xfrm>
          <a:prstGeom prst="rect">
            <a:avLst/>
          </a:prstGeom>
        </p:spPr>
      </p:pic>
      <p:pic>
        <p:nvPicPr>
          <p:cNvPr id="204" name="Picture 6" descr="Bildergebnis fÃ¼r paypa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683" y="3461726"/>
            <a:ext cx="513994" cy="33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6" descr="Bildergebnis fÃ¼r paypa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10" y="4527382"/>
            <a:ext cx="513994" cy="33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" name="Gewinkelter Verbinder 206"/>
          <p:cNvCxnSpPr>
            <a:endCxn id="206" idx="1"/>
          </p:cNvCxnSpPr>
          <p:nvPr/>
        </p:nvCxnSpPr>
        <p:spPr>
          <a:xfrm>
            <a:off x="5756418" y="2957498"/>
            <a:ext cx="3033192" cy="1737476"/>
          </a:xfrm>
          <a:prstGeom prst="bentConnector3">
            <a:avLst>
              <a:gd name="adj1" fmla="val 22052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77" name="Textfeld 194576"/>
          <p:cNvSpPr txBox="1"/>
          <p:nvPr/>
        </p:nvSpPr>
        <p:spPr>
          <a:xfrm>
            <a:off x="4691758" y="3444064"/>
            <a:ext cx="13756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RFID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QR Code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Payment Provider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Unique User ID</a:t>
            </a:r>
            <a:endParaRPr lang="de-DE" sz="1050" dirty="0" smtClean="0">
              <a:solidFill>
                <a:srgbClr val="C00000"/>
              </a:solidFill>
            </a:endParaRPr>
          </a:p>
        </p:txBody>
      </p:sp>
      <p:sp>
        <p:nvSpPr>
          <p:cNvPr id="214" name="Textfeld 213"/>
          <p:cNvSpPr txBox="1"/>
          <p:nvPr/>
        </p:nvSpPr>
        <p:spPr>
          <a:xfrm>
            <a:off x="10072620" y="931106"/>
            <a:ext cx="12018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QR Code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Unique User ID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Payment Details</a:t>
            </a:r>
            <a:endParaRPr lang="de-DE" sz="1050" dirty="0" smtClean="0">
              <a:solidFill>
                <a:srgbClr val="C00000"/>
              </a:solidFill>
            </a:endParaRPr>
          </a:p>
        </p:txBody>
      </p:sp>
      <p:sp>
        <p:nvSpPr>
          <p:cNvPr id="215" name="Textfeld 214"/>
          <p:cNvSpPr txBox="1"/>
          <p:nvPr/>
        </p:nvSpPr>
        <p:spPr>
          <a:xfrm>
            <a:off x="10070319" y="3021855"/>
            <a:ext cx="120180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C00000"/>
                </a:solidFill>
              </a:rPr>
              <a:t>QR Code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Unique User ID</a:t>
            </a:r>
          </a:p>
          <a:p>
            <a:r>
              <a:rPr lang="de-DE" sz="1050" dirty="0" smtClean="0">
                <a:solidFill>
                  <a:srgbClr val="C00000"/>
                </a:solidFill>
              </a:rPr>
              <a:t>Payment Details</a:t>
            </a:r>
            <a:endParaRPr lang="de-DE" sz="1050" dirty="0" smtClean="0">
              <a:solidFill>
                <a:srgbClr val="C00000"/>
              </a:solidFill>
            </a:endParaRPr>
          </a:p>
        </p:txBody>
      </p:sp>
      <p:sp>
        <p:nvSpPr>
          <p:cNvPr id="217" name="Freeform 139"/>
          <p:cNvSpPr>
            <a:spLocks noEditPoints="1"/>
          </p:cNvSpPr>
          <p:nvPr/>
        </p:nvSpPr>
        <p:spPr bwMode="auto">
          <a:xfrm>
            <a:off x="4157311" y="3500455"/>
            <a:ext cx="487756" cy="586852"/>
          </a:xfrm>
          <a:custGeom>
            <a:avLst/>
            <a:gdLst>
              <a:gd name="T0" fmla="*/ 273 w 614"/>
              <a:gd name="T1" fmla="*/ 632 h 739"/>
              <a:gd name="T2" fmla="*/ 473 w 614"/>
              <a:gd name="T3" fmla="*/ 432 h 739"/>
              <a:gd name="T4" fmla="*/ 473 w 614"/>
              <a:gd name="T5" fmla="*/ 403 h 739"/>
              <a:gd name="T6" fmla="*/ 445 w 614"/>
              <a:gd name="T7" fmla="*/ 403 h 739"/>
              <a:gd name="T8" fmla="*/ 273 w 614"/>
              <a:gd name="T9" fmla="*/ 576 h 739"/>
              <a:gd name="T10" fmla="*/ 207 w 614"/>
              <a:gd name="T11" fmla="*/ 510 h 739"/>
              <a:gd name="T12" fmla="*/ 179 w 614"/>
              <a:gd name="T13" fmla="*/ 510 h 739"/>
              <a:gd name="T14" fmla="*/ 179 w 614"/>
              <a:gd name="T15" fmla="*/ 538 h 739"/>
              <a:gd name="T16" fmla="*/ 273 w 614"/>
              <a:gd name="T17" fmla="*/ 632 h 739"/>
              <a:gd name="T18" fmla="*/ 587 w 614"/>
              <a:gd name="T19" fmla="*/ 299 h 739"/>
              <a:gd name="T20" fmla="*/ 27 w 614"/>
              <a:gd name="T21" fmla="*/ 299 h 739"/>
              <a:gd name="T22" fmla="*/ 0 w 614"/>
              <a:gd name="T23" fmla="*/ 326 h 739"/>
              <a:gd name="T24" fmla="*/ 0 w 614"/>
              <a:gd name="T25" fmla="*/ 712 h 739"/>
              <a:gd name="T26" fmla="*/ 27 w 614"/>
              <a:gd name="T27" fmla="*/ 739 h 739"/>
              <a:gd name="T28" fmla="*/ 587 w 614"/>
              <a:gd name="T29" fmla="*/ 739 h 739"/>
              <a:gd name="T30" fmla="*/ 614 w 614"/>
              <a:gd name="T31" fmla="*/ 712 h 739"/>
              <a:gd name="T32" fmla="*/ 614 w 614"/>
              <a:gd name="T33" fmla="*/ 326 h 739"/>
              <a:gd name="T34" fmla="*/ 587 w 614"/>
              <a:gd name="T35" fmla="*/ 299 h 739"/>
              <a:gd name="T36" fmla="*/ 574 w 614"/>
              <a:gd name="T37" fmla="*/ 699 h 739"/>
              <a:gd name="T38" fmla="*/ 40 w 614"/>
              <a:gd name="T39" fmla="*/ 699 h 739"/>
              <a:gd name="T40" fmla="*/ 40 w 614"/>
              <a:gd name="T41" fmla="*/ 339 h 739"/>
              <a:gd name="T42" fmla="*/ 574 w 614"/>
              <a:gd name="T43" fmla="*/ 339 h 739"/>
              <a:gd name="T44" fmla="*/ 574 w 614"/>
              <a:gd name="T45" fmla="*/ 699 h 739"/>
              <a:gd name="T46" fmla="*/ 187 w 614"/>
              <a:gd name="T47" fmla="*/ 160 h 739"/>
              <a:gd name="T48" fmla="*/ 307 w 614"/>
              <a:gd name="T49" fmla="*/ 40 h 739"/>
              <a:gd name="T50" fmla="*/ 427 w 614"/>
              <a:gd name="T51" fmla="*/ 160 h 739"/>
              <a:gd name="T52" fmla="*/ 427 w 614"/>
              <a:gd name="T53" fmla="*/ 272 h 739"/>
              <a:gd name="T54" fmla="*/ 467 w 614"/>
              <a:gd name="T55" fmla="*/ 272 h 739"/>
              <a:gd name="T56" fmla="*/ 467 w 614"/>
              <a:gd name="T57" fmla="*/ 160 h 739"/>
              <a:gd name="T58" fmla="*/ 307 w 614"/>
              <a:gd name="T59" fmla="*/ 0 h 739"/>
              <a:gd name="T60" fmla="*/ 147 w 614"/>
              <a:gd name="T61" fmla="*/ 160 h 739"/>
              <a:gd name="T62" fmla="*/ 147 w 614"/>
              <a:gd name="T63" fmla="*/ 272 h 739"/>
              <a:gd name="T64" fmla="*/ 187 w 614"/>
              <a:gd name="T65" fmla="*/ 272 h 739"/>
              <a:gd name="T66" fmla="*/ 187 w 614"/>
              <a:gd name="T67" fmla="*/ 16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739">
                <a:moveTo>
                  <a:pt x="273" y="632"/>
                </a:moveTo>
                <a:cubicBezTo>
                  <a:pt x="473" y="432"/>
                  <a:pt x="473" y="432"/>
                  <a:pt x="473" y="432"/>
                </a:cubicBezTo>
                <a:cubicBezTo>
                  <a:pt x="481" y="424"/>
                  <a:pt x="481" y="411"/>
                  <a:pt x="473" y="403"/>
                </a:cubicBezTo>
                <a:cubicBezTo>
                  <a:pt x="466" y="396"/>
                  <a:pt x="453" y="396"/>
                  <a:pt x="445" y="403"/>
                </a:cubicBezTo>
                <a:cubicBezTo>
                  <a:pt x="273" y="576"/>
                  <a:pt x="273" y="576"/>
                  <a:pt x="273" y="576"/>
                </a:cubicBezTo>
                <a:cubicBezTo>
                  <a:pt x="207" y="510"/>
                  <a:pt x="207" y="510"/>
                  <a:pt x="207" y="510"/>
                </a:cubicBezTo>
                <a:cubicBezTo>
                  <a:pt x="199" y="502"/>
                  <a:pt x="186" y="502"/>
                  <a:pt x="179" y="510"/>
                </a:cubicBezTo>
                <a:cubicBezTo>
                  <a:pt x="171" y="518"/>
                  <a:pt x="171" y="531"/>
                  <a:pt x="179" y="538"/>
                </a:cubicBezTo>
                <a:cubicBezTo>
                  <a:pt x="273" y="632"/>
                  <a:pt x="273" y="632"/>
                  <a:pt x="273" y="632"/>
                </a:cubicBezTo>
                <a:moveTo>
                  <a:pt x="587" y="299"/>
                </a:moveTo>
                <a:cubicBezTo>
                  <a:pt x="27" y="299"/>
                  <a:pt x="27" y="299"/>
                  <a:pt x="27" y="299"/>
                </a:cubicBezTo>
                <a:cubicBezTo>
                  <a:pt x="12" y="299"/>
                  <a:pt x="0" y="311"/>
                  <a:pt x="0" y="326"/>
                </a:cubicBezTo>
                <a:cubicBezTo>
                  <a:pt x="0" y="712"/>
                  <a:pt x="0" y="712"/>
                  <a:pt x="0" y="712"/>
                </a:cubicBezTo>
                <a:cubicBezTo>
                  <a:pt x="0" y="727"/>
                  <a:pt x="12" y="739"/>
                  <a:pt x="27" y="739"/>
                </a:cubicBezTo>
                <a:cubicBezTo>
                  <a:pt x="587" y="739"/>
                  <a:pt x="587" y="739"/>
                  <a:pt x="587" y="739"/>
                </a:cubicBezTo>
                <a:cubicBezTo>
                  <a:pt x="602" y="739"/>
                  <a:pt x="614" y="727"/>
                  <a:pt x="614" y="712"/>
                </a:cubicBezTo>
                <a:cubicBezTo>
                  <a:pt x="614" y="326"/>
                  <a:pt x="614" y="326"/>
                  <a:pt x="614" y="326"/>
                </a:cubicBezTo>
                <a:cubicBezTo>
                  <a:pt x="614" y="311"/>
                  <a:pt x="602" y="299"/>
                  <a:pt x="587" y="299"/>
                </a:cubicBezTo>
                <a:moveTo>
                  <a:pt x="574" y="699"/>
                </a:moveTo>
                <a:cubicBezTo>
                  <a:pt x="40" y="699"/>
                  <a:pt x="40" y="699"/>
                  <a:pt x="40" y="699"/>
                </a:cubicBezTo>
                <a:cubicBezTo>
                  <a:pt x="40" y="339"/>
                  <a:pt x="40" y="339"/>
                  <a:pt x="40" y="339"/>
                </a:cubicBezTo>
                <a:cubicBezTo>
                  <a:pt x="574" y="339"/>
                  <a:pt x="574" y="339"/>
                  <a:pt x="574" y="339"/>
                </a:cubicBezTo>
                <a:cubicBezTo>
                  <a:pt x="574" y="699"/>
                  <a:pt x="574" y="699"/>
                  <a:pt x="574" y="699"/>
                </a:cubicBezTo>
                <a:moveTo>
                  <a:pt x="187" y="160"/>
                </a:moveTo>
                <a:cubicBezTo>
                  <a:pt x="187" y="94"/>
                  <a:pt x="241" y="40"/>
                  <a:pt x="307" y="40"/>
                </a:cubicBezTo>
                <a:cubicBezTo>
                  <a:pt x="373" y="40"/>
                  <a:pt x="427" y="94"/>
                  <a:pt x="427" y="160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67" y="272"/>
                  <a:pt x="467" y="272"/>
                  <a:pt x="467" y="272"/>
                </a:cubicBezTo>
                <a:cubicBezTo>
                  <a:pt x="467" y="160"/>
                  <a:pt x="467" y="160"/>
                  <a:pt x="467" y="160"/>
                </a:cubicBezTo>
                <a:cubicBezTo>
                  <a:pt x="467" y="72"/>
                  <a:pt x="395" y="0"/>
                  <a:pt x="307" y="0"/>
                </a:cubicBezTo>
                <a:cubicBezTo>
                  <a:pt x="219" y="0"/>
                  <a:pt x="147" y="72"/>
                  <a:pt x="147" y="160"/>
                </a:cubicBezTo>
                <a:cubicBezTo>
                  <a:pt x="147" y="272"/>
                  <a:pt x="147" y="272"/>
                  <a:pt x="147" y="272"/>
                </a:cubicBezTo>
                <a:cubicBezTo>
                  <a:pt x="187" y="272"/>
                  <a:pt x="187" y="272"/>
                  <a:pt x="187" y="272"/>
                </a:cubicBezTo>
                <a:cubicBezTo>
                  <a:pt x="187" y="160"/>
                  <a:pt x="187" y="160"/>
                  <a:pt x="187" y="160"/>
                </a:cubicBezTo>
              </a:path>
            </a:pathLst>
          </a:custGeom>
          <a:solidFill>
            <a:schemeClr val="tx1"/>
          </a:solidFill>
          <a:ln>
            <a:solidFill>
              <a:srgbClr val="FF0000"/>
            </a:solidFill>
          </a:ln>
        </p:spPr>
        <p:txBody>
          <a:bodyPr vert="horz" wrap="square" lIns="80001" tIns="40000" rIns="80001" bIns="40000" numCol="1" anchor="t" anchorCtr="0" compatLnSpc="1">
            <a:prstTxWarp prst="textNoShape">
              <a:avLst/>
            </a:prstTxWarp>
          </a:bodyPr>
          <a:lstStyle/>
          <a:p>
            <a:endParaRPr lang="en-US" sz="2012"/>
          </a:p>
        </p:txBody>
      </p:sp>
      <p:sp>
        <p:nvSpPr>
          <p:cNvPr id="218" name="Freeform 139"/>
          <p:cNvSpPr>
            <a:spLocks noEditPoints="1"/>
          </p:cNvSpPr>
          <p:nvPr/>
        </p:nvSpPr>
        <p:spPr bwMode="auto">
          <a:xfrm>
            <a:off x="10152083" y="601071"/>
            <a:ext cx="307479" cy="342853"/>
          </a:xfrm>
          <a:custGeom>
            <a:avLst/>
            <a:gdLst>
              <a:gd name="T0" fmla="*/ 273 w 614"/>
              <a:gd name="T1" fmla="*/ 632 h 739"/>
              <a:gd name="T2" fmla="*/ 473 w 614"/>
              <a:gd name="T3" fmla="*/ 432 h 739"/>
              <a:gd name="T4" fmla="*/ 473 w 614"/>
              <a:gd name="T5" fmla="*/ 403 h 739"/>
              <a:gd name="T6" fmla="*/ 445 w 614"/>
              <a:gd name="T7" fmla="*/ 403 h 739"/>
              <a:gd name="T8" fmla="*/ 273 w 614"/>
              <a:gd name="T9" fmla="*/ 576 h 739"/>
              <a:gd name="T10" fmla="*/ 207 w 614"/>
              <a:gd name="T11" fmla="*/ 510 h 739"/>
              <a:gd name="T12" fmla="*/ 179 w 614"/>
              <a:gd name="T13" fmla="*/ 510 h 739"/>
              <a:gd name="T14" fmla="*/ 179 w 614"/>
              <a:gd name="T15" fmla="*/ 538 h 739"/>
              <a:gd name="T16" fmla="*/ 273 w 614"/>
              <a:gd name="T17" fmla="*/ 632 h 739"/>
              <a:gd name="T18" fmla="*/ 587 w 614"/>
              <a:gd name="T19" fmla="*/ 299 h 739"/>
              <a:gd name="T20" fmla="*/ 27 w 614"/>
              <a:gd name="T21" fmla="*/ 299 h 739"/>
              <a:gd name="T22" fmla="*/ 0 w 614"/>
              <a:gd name="T23" fmla="*/ 326 h 739"/>
              <a:gd name="T24" fmla="*/ 0 w 614"/>
              <a:gd name="T25" fmla="*/ 712 h 739"/>
              <a:gd name="T26" fmla="*/ 27 w 614"/>
              <a:gd name="T27" fmla="*/ 739 h 739"/>
              <a:gd name="T28" fmla="*/ 587 w 614"/>
              <a:gd name="T29" fmla="*/ 739 h 739"/>
              <a:gd name="T30" fmla="*/ 614 w 614"/>
              <a:gd name="T31" fmla="*/ 712 h 739"/>
              <a:gd name="T32" fmla="*/ 614 w 614"/>
              <a:gd name="T33" fmla="*/ 326 h 739"/>
              <a:gd name="T34" fmla="*/ 587 w 614"/>
              <a:gd name="T35" fmla="*/ 299 h 739"/>
              <a:gd name="T36" fmla="*/ 574 w 614"/>
              <a:gd name="T37" fmla="*/ 699 h 739"/>
              <a:gd name="T38" fmla="*/ 40 w 614"/>
              <a:gd name="T39" fmla="*/ 699 h 739"/>
              <a:gd name="T40" fmla="*/ 40 w 614"/>
              <a:gd name="T41" fmla="*/ 339 h 739"/>
              <a:gd name="T42" fmla="*/ 574 w 614"/>
              <a:gd name="T43" fmla="*/ 339 h 739"/>
              <a:gd name="T44" fmla="*/ 574 w 614"/>
              <a:gd name="T45" fmla="*/ 699 h 739"/>
              <a:gd name="T46" fmla="*/ 187 w 614"/>
              <a:gd name="T47" fmla="*/ 160 h 739"/>
              <a:gd name="T48" fmla="*/ 307 w 614"/>
              <a:gd name="T49" fmla="*/ 40 h 739"/>
              <a:gd name="T50" fmla="*/ 427 w 614"/>
              <a:gd name="T51" fmla="*/ 160 h 739"/>
              <a:gd name="T52" fmla="*/ 427 w 614"/>
              <a:gd name="T53" fmla="*/ 272 h 739"/>
              <a:gd name="T54" fmla="*/ 467 w 614"/>
              <a:gd name="T55" fmla="*/ 272 h 739"/>
              <a:gd name="T56" fmla="*/ 467 w 614"/>
              <a:gd name="T57" fmla="*/ 160 h 739"/>
              <a:gd name="T58" fmla="*/ 307 w 614"/>
              <a:gd name="T59" fmla="*/ 0 h 739"/>
              <a:gd name="T60" fmla="*/ 147 w 614"/>
              <a:gd name="T61" fmla="*/ 160 h 739"/>
              <a:gd name="T62" fmla="*/ 147 w 614"/>
              <a:gd name="T63" fmla="*/ 272 h 739"/>
              <a:gd name="T64" fmla="*/ 187 w 614"/>
              <a:gd name="T65" fmla="*/ 272 h 739"/>
              <a:gd name="T66" fmla="*/ 187 w 614"/>
              <a:gd name="T67" fmla="*/ 16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739">
                <a:moveTo>
                  <a:pt x="273" y="632"/>
                </a:moveTo>
                <a:cubicBezTo>
                  <a:pt x="473" y="432"/>
                  <a:pt x="473" y="432"/>
                  <a:pt x="473" y="432"/>
                </a:cubicBezTo>
                <a:cubicBezTo>
                  <a:pt x="481" y="424"/>
                  <a:pt x="481" y="411"/>
                  <a:pt x="473" y="403"/>
                </a:cubicBezTo>
                <a:cubicBezTo>
                  <a:pt x="466" y="396"/>
                  <a:pt x="453" y="396"/>
                  <a:pt x="445" y="403"/>
                </a:cubicBezTo>
                <a:cubicBezTo>
                  <a:pt x="273" y="576"/>
                  <a:pt x="273" y="576"/>
                  <a:pt x="273" y="576"/>
                </a:cubicBezTo>
                <a:cubicBezTo>
                  <a:pt x="207" y="510"/>
                  <a:pt x="207" y="510"/>
                  <a:pt x="207" y="510"/>
                </a:cubicBezTo>
                <a:cubicBezTo>
                  <a:pt x="199" y="502"/>
                  <a:pt x="186" y="502"/>
                  <a:pt x="179" y="510"/>
                </a:cubicBezTo>
                <a:cubicBezTo>
                  <a:pt x="171" y="518"/>
                  <a:pt x="171" y="531"/>
                  <a:pt x="179" y="538"/>
                </a:cubicBezTo>
                <a:cubicBezTo>
                  <a:pt x="273" y="632"/>
                  <a:pt x="273" y="632"/>
                  <a:pt x="273" y="632"/>
                </a:cubicBezTo>
                <a:moveTo>
                  <a:pt x="587" y="299"/>
                </a:moveTo>
                <a:cubicBezTo>
                  <a:pt x="27" y="299"/>
                  <a:pt x="27" y="299"/>
                  <a:pt x="27" y="299"/>
                </a:cubicBezTo>
                <a:cubicBezTo>
                  <a:pt x="12" y="299"/>
                  <a:pt x="0" y="311"/>
                  <a:pt x="0" y="326"/>
                </a:cubicBezTo>
                <a:cubicBezTo>
                  <a:pt x="0" y="712"/>
                  <a:pt x="0" y="712"/>
                  <a:pt x="0" y="712"/>
                </a:cubicBezTo>
                <a:cubicBezTo>
                  <a:pt x="0" y="727"/>
                  <a:pt x="12" y="739"/>
                  <a:pt x="27" y="739"/>
                </a:cubicBezTo>
                <a:cubicBezTo>
                  <a:pt x="587" y="739"/>
                  <a:pt x="587" y="739"/>
                  <a:pt x="587" y="739"/>
                </a:cubicBezTo>
                <a:cubicBezTo>
                  <a:pt x="602" y="739"/>
                  <a:pt x="614" y="727"/>
                  <a:pt x="614" y="712"/>
                </a:cubicBezTo>
                <a:cubicBezTo>
                  <a:pt x="614" y="326"/>
                  <a:pt x="614" y="326"/>
                  <a:pt x="614" y="326"/>
                </a:cubicBezTo>
                <a:cubicBezTo>
                  <a:pt x="614" y="311"/>
                  <a:pt x="602" y="299"/>
                  <a:pt x="587" y="299"/>
                </a:cubicBezTo>
                <a:moveTo>
                  <a:pt x="574" y="699"/>
                </a:moveTo>
                <a:cubicBezTo>
                  <a:pt x="40" y="699"/>
                  <a:pt x="40" y="699"/>
                  <a:pt x="40" y="699"/>
                </a:cubicBezTo>
                <a:cubicBezTo>
                  <a:pt x="40" y="339"/>
                  <a:pt x="40" y="339"/>
                  <a:pt x="40" y="339"/>
                </a:cubicBezTo>
                <a:cubicBezTo>
                  <a:pt x="574" y="339"/>
                  <a:pt x="574" y="339"/>
                  <a:pt x="574" y="339"/>
                </a:cubicBezTo>
                <a:cubicBezTo>
                  <a:pt x="574" y="699"/>
                  <a:pt x="574" y="699"/>
                  <a:pt x="574" y="699"/>
                </a:cubicBezTo>
                <a:moveTo>
                  <a:pt x="187" y="160"/>
                </a:moveTo>
                <a:cubicBezTo>
                  <a:pt x="187" y="94"/>
                  <a:pt x="241" y="40"/>
                  <a:pt x="307" y="40"/>
                </a:cubicBezTo>
                <a:cubicBezTo>
                  <a:pt x="373" y="40"/>
                  <a:pt x="427" y="94"/>
                  <a:pt x="427" y="160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67" y="272"/>
                  <a:pt x="467" y="272"/>
                  <a:pt x="467" y="272"/>
                </a:cubicBezTo>
                <a:cubicBezTo>
                  <a:pt x="467" y="160"/>
                  <a:pt x="467" y="160"/>
                  <a:pt x="467" y="160"/>
                </a:cubicBezTo>
                <a:cubicBezTo>
                  <a:pt x="467" y="72"/>
                  <a:pt x="395" y="0"/>
                  <a:pt x="307" y="0"/>
                </a:cubicBezTo>
                <a:cubicBezTo>
                  <a:pt x="219" y="0"/>
                  <a:pt x="147" y="72"/>
                  <a:pt x="147" y="160"/>
                </a:cubicBezTo>
                <a:cubicBezTo>
                  <a:pt x="147" y="272"/>
                  <a:pt x="147" y="272"/>
                  <a:pt x="147" y="272"/>
                </a:cubicBezTo>
                <a:cubicBezTo>
                  <a:pt x="187" y="272"/>
                  <a:pt x="187" y="272"/>
                  <a:pt x="187" y="272"/>
                </a:cubicBezTo>
                <a:cubicBezTo>
                  <a:pt x="187" y="160"/>
                  <a:pt x="187" y="160"/>
                  <a:pt x="187" y="160"/>
                </a:cubicBezTo>
              </a:path>
            </a:pathLst>
          </a:custGeom>
          <a:solidFill>
            <a:schemeClr val="tx1"/>
          </a:solidFill>
          <a:ln>
            <a:solidFill>
              <a:srgbClr val="C00000"/>
            </a:solidFill>
          </a:ln>
        </p:spPr>
        <p:txBody>
          <a:bodyPr vert="horz" wrap="square" lIns="80001" tIns="40000" rIns="80001" bIns="40000" numCol="1" anchor="t" anchorCtr="0" compatLnSpc="1">
            <a:prstTxWarp prst="textNoShape">
              <a:avLst/>
            </a:prstTxWarp>
          </a:bodyPr>
          <a:lstStyle/>
          <a:p>
            <a:endParaRPr lang="en-US" sz="2012"/>
          </a:p>
        </p:txBody>
      </p:sp>
      <p:sp>
        <p:nvSpPr>
          <p:cNvPr id="219" name="Freeform 139"/>
          <p:cNvSpPr>
            <a:spLocks noEditPoints="1"/>
          </p:cNvSpPr>
          <p:nvPr/>
        </p:nvSpPr>
        <p:spPr bwMode="auto">
          <a:xfrm>
            <a:off x="10169790" y="2643757"/>
            <a:ext cx="307479" cy="342853"/>
          </a:xfrm>
          <a:custGeom>
            <a:avLst/>
            <a:gdLst>
              <a:gd name="T0" fmla="*/ 273 w 614"/>
              <a:gd name="T1" fmla="*/ 632 h 739"/>
              <a:gd name="T2" fmla="*/ 473 w 614"/>
              <a:gd name="T3" fmla="*/ 432 h 739"/>
              <a:gd name="T4" fmla="*/ 473 w 614"/>
              <a:gd name="T5" fmla="*/ 403 h 739"/>
              <a:gd name="T6" fmla="*/ 445 w 614"/>
              <a:gd name="T7" fmla="*/ 403 h 739"/>
              <a:gd name="T8" fmla="*/ 273 w 614"/>
              <a:gd name="T9" fmla="*/ 576 h 739"/>
              <a:gd name="T10" fmla="*/ 207 w 614"/>
              <a:gd name="T11" fmla="*/ 510 h 739"/>
              <a:gd name="T12" fmla="*/ 179 w 614"/>
              <a:gd name="T13" fmla="*/ 510 h 739"/>
              <a:gd name="T14" fmla="*/ 179 w 614"/>
              <a:gd name="T15" fmla="*/ 538 h 739"/>
              <a:gd name="T16" fmla="*/ 273 w 614"/>
              <a:gd name="T17" fmla="*/ 632 h 739"/>
              <a:gd name="T18" fmla="*/ 587 w 614"/>
              <a:gd name="T19" fmla="*/ 299 h 739"/>
              <a:gd name="T20" fmla="*/ 27 w 614"/>
              <a:gd name="T21" fmla="*/ 299 h 739"/>
              <a:gd name="T22" fmla="*/ 0 w 614"/>
              <a:gd name="T23" fmla="*/ 326 h 739"/>
              <a:gd name="T24" fmla="*/ 0 w 614"/>
              <a:gd name="T25" fmla="*/ 712 h 739"/>
              <a:gd name="T26" fmla="*/ 27 w 614"/>
              <a:gd name="T27" fmla="*/ 739 h 739"/>
              <a:gd name="T28" fmla="*/ 587 w 614"/>
              <a:gd name="T29" fmla="*/ 739 h 739"/>
              <a:gd name="T30" fmla="*/ 614 w 614"/>
              <a:gd name="T31" fmla="*/ 712 h 739"/>
              <a:gd name="T32" fmla="*/ 614 w 614"/>
              <a:gd name="T33" fmla="*/ 326 h 739"/>
              <a:gd name="T34" fmla="*/ 587 w 614"/>
              <a:gd name="T35" fmla="*/ 299 h 739"/>
              <a:gd name="T36" fmla="*/ 574 w 614"/>
              <a:gd name="T37" fmla="*/ 699 h 739"/>
              <a:gd name="T38" fmla="*/ 40 w 614"/>
              <a:gd name="T39" fmla="*/ 699 h 739"/>
              <a:gd name="T40" fmla="*/ 40 w 614"/>
              <a:gd name="T41" fmla="*/ 339 h 739"/>
              <a:gd name="T42" fmla="*/ 574 w 614"/>
              <a:gd name="T43" fmla="*/ 339 h 739"/>
              <a:gd name="T44" fmla="*/ 574 w 614"/>
              <a:gd name="T45" fmla="*/ 699 h 739"/>
              <a:gd name="T46" fmla="*/ 187 w 614"/>
              <a:gd name="T47" fmla="*/ 160 h 739"/>
              <a:gd name="T48" fmla="*/ 307 w 614"/>
              <a:gd name="T49" fmla="*/ 40 h 739"/>
              <a:gd name="T50" fmla="*/ 427 w 614"/>
              <a:gd name="T51" fmla="*/ 160 h 739"/>
              <a:gd name="T52" fmla="*/ 427 w 614"/>
              <a:gd name="T53" fmla="*/ 272 h 739"/>
              <a:gd name="T54" fmla="*/ 467 w 614"/>
              <a:gd name="T55" fmla="*/ 272 h 739"/>
              <a:gd name="T56" fmla="*/ 467 w 614"/>
              <a:gd name="T57" fmla="*/ 160 h 739"/>
              <a:gd name="T58" fmla="*/ 307 w 614"/>
              <a:gd name="T59" fmla="*/ 0 h 739"/>
              <a:gd name="T60" fmla="*/ 147 w 614"/>
              <a:gd name="T61" fmla="*/ 160 h 739"/>
              <a:gd name="T62" fmla="*/ 147 w 614"/>
              <a:gd name="T63" fmla="*/ 272 h 739"/>
              <a:gd name="T64" fmla="*/ 187 w 614"/>
              <a:gd name="T65" fmla="*/ 272 h 739"/>
              <a:gd name="T66" fmla="*/ 187 w 614"/>
              <a:gd name="T67" fmla="*/ 160 h 7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4" h="739">
                <a:moveTo>
                  <a:pt x="273" y="632"/>
                </a:moveTo>
                <a:cubicBezTo>
                  <a:pt x="473" y="432"/>
                  <a:pt x="473" y="432"/>
                  <a:pt x="473" y="432"/>
                </a:cubicBezTo>
                <a:cubicBezTo>
                  <a:pt x="481" y="424"/>
                  <a:pt x="481" y="411"/>
                  <a:pt x="473" y="403"/>
                </a:cubicBezTo>
                <a:cubicBezTo>
                  <a:pt x="466" y="396"/>
                  <a:pt x="453" y="396"/>
                  <a:pt x="445" y="403"/>
                </a:cubicBezTo>
                <a:cubicBezTo>
                  <a:pt x="273" y="576"/>
                  <a:pt x="273" y="576"/>
                  <a:pt x="273" y="576"/>
                </a:cubicBezTo>
                <a:cubicBezTo>
                  <a:pt x="207" y="510"/>
                  <a:pt x="207" y="510"/>
                  <a:pt x="207" y="510"/>
                </a:cubicBezTo>
                <a:cubicBezTo>
                  <a:pt x="199" y="502"/>
                  <a:pt x="186" y="502"/>
                  <a:pt x="179" y="510"/>
                </a:cubicBezTo>
                <a:cubicBezTo>
                  <a:pt x="171" y="518"/>
                  <a:pt x="171" y="531"/>
                  <a:pt x="179" y="538"/>
                </a:cubicBezTo>
                <a:cubicBezTo>
                  <a:pt x="273" y="632"/>
                  <a:pt x="273" y="632"/>
                  <a:pt x="273" y="632"/>
                </a:cubicBezTo>
                <a:moveTo>
                  <a:pt x="587" y="299"/>
                </a:moveTo>
                <a:cubicBezTo>
                  <a:pt x="27" y="299"/>
                  <a:pt x="27" y="299"/>
                  <a:pt x="27" y="299"/>
                </a:cubicBezTo>
                <a:cubicBezTo>
                  <a:pt x="12" y="299"/>
                  <a:pt x="0" y="311"/>
                  <a:pt x="0" y="326"/>
                </a:cubicBezTo>
                <a:cubicBezTo>
                  <a:pt x="0" y="712"/>
                  <a:pt x="0" y="712"/>
                  <a:pt x="0" y="712"/>
                </a:cubicBezTo>
                <a:cubicBezTo>
                  <a:pt x="0" y="727"/>
                  <a:pt x="12" y="739"/>
                  <a:pt x="27" y="739"/>
                </a:cubicBezTo>
                <a:cubicBezTo>
                  <a:pt x="587" y="739"/>
                  <a:pt x="587" y="739"/>
                  <a:pt x="587" y="739"/>
                </a:cubicBezTo>
                <a:cubicBezTo>
                  <a:pt x="602" y="739"/>
                  <a:pt x="614" y="727"/>
                  <a:pt x="614" y="712"/>
                </a:cubicBezTo>
                <a:cubicBezTo>
                  <a:pt x="614" y="326"/>
                  <a:pt x="614" y="326"/>
                  <a:pt x="614" y="326"/>
                </a:cubicBezTo>
                <a:cubicBezTo>
                  <a:pt x="614" y="311"/>
                  <a:pt x="602" y="299"/>
                  <a:pt x="587" y="299"/>
                </a:cubicBezTo>
                <a:moveTo>
                  <a:pt x="574" y="699"/>
                </a:moveTo>
                <a:cubicBezTo>
                  <a:pt x="40" y="699"/>
                  <a:pt x="40" y="699"/>
                  <a:pt x="40" y="699"/>
                </a:cubicBezTo>
                <a:cubicBezTo>
                  <a:pt x="40" y="339"/>
                  <a:pt x="40" y="339"/>
                  <a:pt x="40" y="339"/>
                </a:cubicBezTo>
                <a:cubicBezTo>
                  <a:pt x="574" y="339"/>
                  <a:pt x="574" y="339"/>
                  <a:pt x="574" y="339"/>
                </a:cubicBezTo>
                <a:cubicBezTo>
                  <a:pt x="574" y="699"/>
                  <a:pt x="574" y="699"/>
                  <a:pt x="574" y="699"/>
                </a:cubicBezTo>
                <a:moveTo>
                  <a:pt x="187" y="160"/>
                </a:moveTo>
                <a:cubicBezTo>
                  <a:pt x="187" y="94"/>
                  <a:pt x="241" y="40"/>
                  <a:pt x="307" y="40"/>
                </a:cubicBezTo>
                <a:cubicBezTo>
                  <a:pt x="373" y="40"/>
                  <a:pt x="427" y="94"/>
                  <a:pt x="427" y="160"/>
                </a:cubicBezTo>
                <a:cubicBezTo>
                  <a:pt x="427" y="272"/>
                  <a:pt x="427" y="272"/>
                  <a:pt x="427" y="272"/>
                </a:cubicBezTo>
                <a:cubicBezTo>
                  <a:pt x="467" y="272"/>
                  <a:pt x="467" y="272"/>
                  <a:pt x="467" y="272"/>
                </a:cubicBezTo>
                <a:cubicBezTo>
                  <a:pt x="467" y="160"/>
                  <a:pt x="467" y="160"/>
                  <a:pt x="467" y="160"/>
                </a:cubicBezTo>
                <a:cubicBezTo>
                  <a:pt x="467" y="72"/>
                  <a:pt x="395" y="0"/>
                  <a:pt x="307" y="0"/>
                </a:cubicBezTo>
                <a:cubicBezTo>
                  <a:pt x="219" y="0"/>
                  <a:pt x="147" y="72"/>
                  <a:pt x="147" y="160"/>
                </a:cubicBezTo>
                <a:cubicBezTo>
                  <a:pt x="147" y="272"/>
                  <a:pt x="147" y="272"/>
                  <a:pt x="147" y="272"/>
                </a:cubicBezTo>
                <a:cubicBezTo>
                  <a:pt x="187" y="272"/>
                  <a:pt x="187" y="272"/>
                  <a:pt x="187" y="272"/>
                </a:cubicBezTo>
                <a:cubicBezTo>
                  <a:pt x="187" y="160"/>
                  <a:pt x="187" y="160"/>
                  <a:pt x="187" y="160"/>
                </a:cubicBezTo>
              </a:path>
            </a:pathLst>
          </a:custGeom>
          <a:solidFill>
            <a:schemeClr val="tx1"/>
          </a:solidFill>
          <a:ln>
            <a:solidFill>
              <a:srgbClr val="C00000"/>
            </a:solidFill>
          </a:ln>
        </p:spPr>
        <p:txBody>
          <a:bodyPr vert="horz" wrap="square" lIns="80001" tIns="40000" rIns="80001" bIns="40000" numCol="1" anchor="t" anchorCtr="0" compatLnSpc="1">
            <a:prstTxWarp prst="textNoShape">
              <a:avLst/>
            </a:prstTxWarp>
          </a:bodyPr>
          <a:lstStyle/>
          <a:p>
            <a:endParaRPr lang="en-US" sz="2012"/>
          </a:p>
        </p:txBody>
      </p:sp>
    </p:spTree>
    <p:extLst>
      <p:ext uri="{BB962C8B-B14F-4D97-AF65-F5344CB8AC3E}">
        <p14:creationId xmlns:p14="http://schemas.microsoft.com/office/powerpoint/2010/main" val="335072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8314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949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flipH="1">
            <a:off x="-1501" y="1464"/>
            <a:ext cx="11523575" cy="6482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6"/>
          <p:cNvSpPr/>
          <p:nvPr/>
        </p:nvSpPr>
        <p:spPr bwMode="gray">
          <a:xfrm>
            <a:off x="2" y="1464"/>
            <a:ext cx="11522073" cy="6482010"/>
          </a:xfrm>
          <a:prstGeom prst="rect">
            <a:avLst/>
          </a:prstGeom>
          <a:solidFill>
            <a:srgbClr val="000000">
              <a:alpha val="72000"/>
            </a:srgbClr>
          </a:solidFill>
        </p:spPr>
        <p:txBody>
          <a:bodyPr wrap="square" lIns="680526" tIns="0" bIns="170132" anchor="ctr" anchorCtr="0">
            <a:noAutofit/>
          </a:bodyPr>
          <a:lstStyle/>
          <a:p>
            <a:endParaRPr lang="en-US" sz="378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7" name="Gruppieren 16"/>
          <p:cNvGrpSpPr/>
          <p:nvPr/>
        </p:nvGrpSpPr>
        <p:grpSpPr bwMode="gray">
          <a:xfrm>
            <a:off x="616238" y="1368218"/>
            <a:ext cx="10359847" cy="599111"/>
            <a:chOff x="2786063" y="2026441"/>
            <a:chExt cx="8826690" cy="510448"/>
          </a:xfrm>
          <a:solidFill>
            <a:srgbClr val="C00000"/>
          </a:solidFill>
        </p:grpSpPr>
        <p:grpSp>
          <p:nvGrpSpPr>
            <p:cNvPr id="445" name="Gruppieren 444"/>
            <p:cNvGrpSpPr/>
            <p:nvPr/>
          </p:nvGrpSpPr>
          <p:grpSpPr bwMode="gray">
            <a:xfrm>
              <a:off x="2786063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46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BUY</a:t>
                </a:r>
              </a:p>
            </p:txBody>
          </p:sp>
          <p:sp>
            <p:nvSpPr>
              <p:cNvPr id="447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  <p:grpSp>
          <p:nvGrpSpPr>
            <p:cNvPr id="448" name="Gruppieren 447"/>
            <p:cNvGrpSpPr/>
            <p:nvPr/>
          </p:nvGrpSpPr>
          <p:grpSpPr bwMode="gray">
            <a:xfrm>
              <a:off x="5007770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49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DRINK</a:t>
                </a:r>
              </a:p>
            </p:txBody>
          </p:sp>
          <p:sp>
            <p:nvSpPr>
              <p:cNvPr id="450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  <p:grpSp>
          <p:nvGrpSpPr>
            <p:cNvPr id="451" name="Gruppieren 450"/>
            <p:cNvGrpSpPr/>
            <p:nvPr/>
          </p:nvGrpSpPr>
          <p:grpSpPr bwMode="gray">
            <a:xfrm>
              <a:off x="7229477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52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RETURN</a:t>
                </a:r>
              </a:p>
            </p:txBody>
          </p:sp>
          <p:sp>
            <p:nvSpPr>
              <p:cNvPr id="453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  <p:grpSp>
          <p:nvGrpSpPr>
            <p:cNvPr id="454" name="Gruppieren 453"/>
            <p:cNvGrpSpPr/>
            <p:nvPr/>
          </p:nvGrpSpPr>
          <p:grpSpPr bwMode="gray">
            <a:xfrm>
              <a:off x="9451183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55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REFLECT</a:t>
                </a:r>
              </a:p>
            </p:txBody>
          </p:sp>
          <p:sp>
            <p:nvSpPr>
              <p:cNvPr id="456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</p:grpSp>
      <p:sp>
        <p:nvSpPr>
          <p:cNvPr id="8" name="Freihandform 7"/>
          <p:cNvSpPr/>
          <p:nvPr/>
        </p:nvSpPr>
        <p:spPr>
          <a:xfrm>
            <a:off x="688058" y="2107736"/>
            <a:ext cx="10228572" cy="2139693"/>
          </a:xfrm>
          <a:custGeom>
            <a:avLst/>
            <a:gdLst>
              <a:gd name="connsiteX0" fmla="*/ 17755 w 10821880"/>
              <a:gd name="connsiteY0" fmla="*/ 550416 h 3320249"/>
              <a:gd name="connsiteX1" fmla="*/ 0 w 10821880"/>
              <a:gd name="connsiteY1" fmla="*/ 3320249 h 3320249"/>
              <a:gd name="connsiteX2" fmla="*/ 10821880 w 10821880"/>
              <a:gd name="connsiteY2" fmla="*/ 3311371 h 3320249"/>
              <a:gd name="connsiteX3" fmla="*/ 10804124 w 10821880"/>
              <a:gd name="connsiteY3" fmla="*/ 0 h 3320249"/>
              <a:gd name="connsiteX4" fmla="*/ 8540318 w 10821880"/>
              <a:gd name="connsiteY4" fmla="*/ 559294 h 3320249"/>
              <a:gd name="connsiteX5" fmla="*/ 7235301 w 10821880"/>
              <a:gd name="connsiteY5" fmla="*/ 852257 h 3320249"/>
              <a:gd name="connsiteX6" fmla="*/ 6178858 w 10821880"/>
              <a:gd name="connsiteY6" fmla="*/ 2796466 h 3320249"/>
              <a:gd name="connsiteX7" fmla="*/ 4864963 w 10821880"/>
              <a:gd name="connsiteY7" fmla="*/ 2183907 h 3320249"/>
              <a:gd name="connsiteX8" fmla="*/ 3302493 w 10821880"/>
              <a:gd name="connsiteY8" fmla="*/ 932156 h 3320249"/>
              <a:gd name="connsiteX9" fmla="*/ 1926454 w 10821880"/>
              <a:gd name="connsiteY9" fmla="*/ 2725445 h 3320249"/>
              <a:gd name="connsiteX10" fmla="*/ 17755 w 10821880"/>
              <a:gd name="connsiteY10" fmla="*/ 1180730 h 3320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21880" h="3320249">
                <a:moveTo>
                  <a:pt x="17755" y="550416"/>
                </a:moveTo>
                <a:lnTo>
                  <a:pt x="0" y="3320249"/>
                </a:lnTo>
                <a:lnTo>
                  <a:pt x="10821880" y="3311371"/>
                </a:lnTo>
                <a:cubicBezTo>
                  <a:pt x="10815961" y="2207581"/>
                  <a:pt x="10810043" y="1103790"/>
                  <a:pt x="10804124" y="0"/>
                </a:cubicBezTo>
                <a:lnTo>
                  <a:pt x="8540318" y="559294"/>
                </a:lnTo>
                <a:lnTo>
                  <a:pt x="7235301" y="852257"/>
                </a:lnTo>
                <a:lnTo>
                  <a:pt x="6178858" y="2796466"/>
                </a:lnTo>
                <a:lnTo>
                  <a:pt x="4864963" y="2183907"/>
                </a:lnTo>
                <a:lnTo>
                  <a:pt x="3302493" y="932156"/>
                </a:lnTo>
                <a:lnTo>
                  <a:pt x="1926454" y="2725445"/>
                </a:lnTo>
                <a:lnTo>
                  <a:pt x="17755" y="118073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701"/>
          </a:p>
        </p:txBody>
      </p:sp>
      <p:sp>
        <p:nvSpPr>
          <p:cNvPr id="142" name="Rechteck 141"/>
          <p:cNvSpPr/>
          <p:nvPr/>
        </p:nvSpPr>
        <p:spPr bwMode="gray">
          <a:xfrm>
            <a:off x="8608528" y="2851271"/>
            <a:ext cx="2204447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RETRIEVE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Get money. See Kanton-ranking. Community </a:t>
            </a:r>
            <a:r>
              <a:rPr lang="en-US" sz="1323" dirty="0" err="1">
                <a:solidFill>
                  <a:schemeClr val="bg1"/>
                </a:solidFill>
                <a:latin typeface="Calibri Light" panose="020F0302020204030204" pitchFamily="34" charset="0"/>
              </a:rPr>
              <a:t>sence</a:t>
            </a: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. Pride. Share on social media. 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3" name="Rechteck 142"/>
          <p:cNvSpPr/>
          <p:nvPr/>
        </p:nvSpPr>
        <p:spPr bwMode="gray">
          <a:xfrm>
            <a:off x="2953770" y="2605966"/>
            <a:ext cx="1882544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ENJOY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Enjoy coffee as usual. Cup as status symbol.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4" name="Rechteck 143"/>
          <p:cNvSpPr/>
          <p:nvPr/>
        </p:nvSpPr>
        <p:spPr bwMode="gray">
          <a:xfrm>
            <a:off x="1477947" y="3348238"/>
            <a:ext cx="2204447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PAY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No extra </a:t>
            </a:r>
            <a:r>
              <a:rPr lang="en-US" sz="1323" dirty="0" err="1">
                <a:solidFill>
                  <a:schemeClr val="bg1"/>
                </a:solidFill>
                <a:latin typeface="Calibri Light" panose="020F0302020204030204" pitchFamily="34" charset="0"/>
              </a:rPr>
              <a:t>hassel</a:t>
            </a: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 but higher price than usual. 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5" name="Rechteck 144"/>
          <p:cNvSpPr/>
          <p:nvPr/>
        </p:nvSpPr>
        <p:spPr bwMode="gray">
          <a:xfrm>
            <a:off x="351841" y="2616714"/>
            <a:ext cx="2204447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ORDER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“I choose to do good!”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6" name="Rechteck 145"/>
          <p:cNvSpPr/>
          <p:nvPr/>
        </p:nvSpPr>
        <p:spPr bwMode="gray">
          <a:xfrm>
            <a:off x="4144218" y="3354055"/>
            <a:ext cx="1882544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SCAN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Planning return of cup: where? Scan cup.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7" name="Rechteck 146"/>
          <p:cNvSpPr/>
          <p:nvPr/>
        </p:nvSpPr>
        <p:spPr bwMode="gray">
          <a:xfrm>
            <a:off x="5749331" y="2694951"/>
            <a:ext cx="1882544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SEARCH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Find return station. Stress-risk.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148" name="Rechteck 147"/>
          <p:cNvSpPr/>
          <p:nvPr/>
        </p:nvSpPr>
        <p:spPr bwMode="gray">
          <a:xfrm>
            <a:off x="6813011" y="3354055"/>
            <a:ext cx="1882544" cy="9939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066" tIns="85066" rIns="85066" bIns="85066" rtlCol="0" anchor="t" anchorCtr="0"/>
          <a:lstStyle/>
          <a:p>
            <a:pPr algn="ctr" defTabSz="757755">
              <a:lnSpc>
                <a:spcPct val="80000"/>
              </a:lnSpc>
              <a:spcAft>
                <a:spcPts val="567"/>
              </a:spcAft>
            </a:pPr>
            <a:r>
              <a:rPr lang="en-US" sz="2268" dirty="0">
                <a:solidFill>
                  <a:schemeClr val="bg1"/>
                </a:solidFill>
                <a:latin typeface="Bebas Neue" panose="020B0506020202020201" pitchFamily="34" charset="0"/>
              </a:rPr>
              <a:t>RETURN</a:t>
            </a:r>
          </a:p>
          <a:p>
            <a:pPr algn="ctr">
              <a:lnSpc>
                <a:spcPct val="80000"/>
              </a:lnSpc>
              <a:spcAft>
                <a:spcPts val="756"/>
              </a:spcAft>
            </a:pPr>
            <a:r>
              <a:rPr lang="en-US" sz="1323" dirty="0">
                <a:solidFill>
                  <a:schemeClr val="bg1"/>
                </a:solidFill>
                <a:latin typeface="Calibri Light" panose="020F0302020204030204" pitchFamily="34" charset="0"/>
              </a:rPr>
              <a:t>Game approach for return. Fun. Community.</a:t>
            </a:r>
            <a:endParaRPr lang="en-US" sz="1323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688058" y="4515942"/>
            <a:ext cx="3535690" cy="324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23" dirty="0"/>
              <a:t>                   neutral</a:t>
            </a:r>
            <a:endParaRPr lang="de-DE" sz="1701" dirty="0"/>
          </a:p>
        </p:txBody>
      </p:sp>
      <p:sp>
        <p:nvSpPr>
          <p:cNvPr id="151" name="Rechteck 150"/>
          <p:cNvSpPr/>
          <p:nvPr/>
        </p:nvSpPr>
        <p:spPr>
          <a:xfrm>
            <a:off x="4493253" y="4526314"/>
            <a:ext cx="2773311" cy="324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23" dirty="0"/>
              <a:t>Stress </a:t>
            </a:r>
            <a:r>
              <a:rPr lang="de-DE" sz="1323" dirty="0" err="1"/>
              <a:t>risk</a:t>
            </a:r>
            <a:endParaRPr lang="de-DE" sz="1323" dirty="0"/>
          </a:p>
        </p:txBody>
      </p:sp>
      <p:sp>
        <p:nvSpPr>
          <p:cNvPr id="152" name="Rechteck 151"/>
          <p:cNvSpPr/>
          <p:nvPr/>
        </p:nvSpPr>
        <p:spPr>
          <a:xfrm>
            <a:off x="7536069" y="4526314"/>
            <a:ext cx="3410438" cy="324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701"/>
          </a:p>
        </p:txBody>
      </p:sp>
      <p:sp>
        <p:nvSpPr>
          <p:cNvPr id="153" name="Rechteck 152"/>
          <p:cNvSpPr/>
          <p:nvPr/>
        </p:nvSpPr>
        <p:spPr>
          <a:xfrm>
            <a:off x="681632" y="4516580"/>
            <a:ext cx="1836531" cy="3244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323" dirty="0"/>
              <a:t>Business </a:t>
            </a:r>
            <a:r>
              <a:rPr lang="de-DE" sz="1323" dirty="0" err="1"/>
              <a:t>as</a:t>
            </a:r>
            <a:r>
              <a:rPr lang="de-DE" sz="1323" dirty="0"/>
              <a:t> </a:t>
            </a:r>
            <a:r>
              <a:rPr lang="de-DE" sz="1323" dirty="0" err="1"/>
              <a:t>usual</a:t>
            </a:r>
            <a:endParaRPr lang="de-DE" sz="1323" dirty="0"/>
          </a:p>
        </p:txBody>
      </p:sp>
      <p:sp>
        <p:nvSpPr>
          <p:cNvPr id="155" name="Rechteck 154"/>
          <p:cNvSpPr/>
          <p:nvPr/>
        </p:nvSpPr>
        <p:spPr>
          <a:xfrm>
            <a:off x="4487962" y="4526952"/>
            <a:ext cx="813597" cy="3244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701"/>
          </a:p>
        </p:txBody>
      </p:sp>
      <p:sp>
        <p:nvSpPr>
          <p:cNvPr id="156" name="Rechteck 155"/>
          <p:cNvSpPr/>
          <p:nvPr/>
        </p:nvSpPr>
        <p:spPr>
          <a:xfrm>
            <a:off x="7536069" y="4526952"/>
            <a:ext cx="3276907" cy="3244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23" dirty="0"/>
              <a:t>Fun </a:t>
            </a:r>
            <a:r>
              <a:rPr lang="de-DE" sz="1323" dirty="0" err="1"/>
              <a:t>and</a:t>
            </a:r>
            <a:r>
              <a:rPr lang="de-DE" sz="1323" dirty="0"/>
              <a:t> </a:t>
            </a:r>
            <a:r>
              <a:rPr lang="de-DE" sz="1323" dirty="0" err="1"/>
              <a:t>games</a:t>
            </a:r>
            <a:endParaRPr lang="de-DE" sz="1323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25990" y="4200665"/>
            <a:ext cx="776147" cy="776147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 bwMode="gray">
          <a:xfrm>
            <a:off x="8439060" y="5672124"/>
            <a:ext cx="3046379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#JOURNEY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16200000">
            <a:off x="-438790" y="3251813"/>
            <a:ext cx="1687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solidFill>
                  <a:srgbClr val="C00000"/>
                </a:solidFill>
                <a:latin typeface="Bebas Neue" panose="020B0506020202020201" charset="0"/>
              </a:rPr>
              <a:t>EMOTIONS</a:t>
            </a:r>
            <a:endParaRPr lang="de-DE" sz="3200" b="1" dirty="0" smtClean="0">
              <a:solidFill>
                <a:srgbClr val="C00000"/>
              </a:solidFill>
              <a:latin typeface="Bebas Neue" panose="020B050602020202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34144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6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feld 16"/>
          <p:cNvSpPr txBox="1"/>
          <p:nvPr/>
        </p:nvSpPr>
        <p:spPr bwMode="gray">
          <a:xfrm>
            <a:off x="636859" y="2816778"/>
            <a:ext cx="1943795" cy="2071651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89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COMMUTER</a:t>
            </a:r>
            <a:endParaRPr lang="en-US" sz="1890" dirty="0">
              <a:solidFill>
                <a:srgbClr val="C00000"/>
              </a:solidFill>
              <a:latin typeface="Bebas Neue" panose="020B0506020202020201" pitchFamily="34" charset="0"/>
            </a:endParaRP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323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30-50, WORKING</a:t>
            </a: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endParaRPr lang="en-US" sz="1323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ca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. 20-60min train rides – ideal for drinking coffee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Earning well, buying coffee to go is a daily routine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Voting 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and caring for sustainability to insure future for kids</a:t>
            </a:r>
          </a:p>
        </p:txBody>
      </p:sp>
      <p:sp>
        <p:nvSpPr>
          <p:cNvPr id="18" name="Textfeld 17"/>
          <p:cNvSpPr txBox="1"/>
          <p:nvPr/>
        </p:nvSpPr>
        <p:spPr bwMode="gray">
          <a:xfrm>
            <a:off x="3534783" y="2816777"/>
            <a:ext cx="1952914" cy="243713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89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STUDENT</a:t>
            </a:r>
            <a:endParaRPr lang="en-US" sz="1890" dirty="0">
              <a:solidFill>
                <a:srgbClr val="C00000"/>
              </a:solidFill>
              <a:latin typeface="Bebas Neue" panose="020B0506020202020201" pitchFamily="34" charset="0"/>
            </a:endParaRP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323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18-29, STUDENT</a:t>
            </a:r>
            <a:endParaRPr lang="en-US" sz="132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endParaRPr lang="en-US" sz="132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enjoying 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cosmopolitan city life and wanting to feel hip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The “Starbucks-Generation</a:t>
            </a: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” and Digital Native, but 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caring for earth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Own income or getting money from parents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well 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equipped with apps like TWINT, SBB/</a:t>
            </a:r>
            <a:r>
              <a:rPr lang="en-US" sz="1134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Swisspass</a:t>
            </a:r>
            <a:endParaRPr lang="en-US" sz="1134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Textfeld 18"/>
          <p:cNvSpPr txBox="1"/>
          <p:nvPr/>
        </p:nvSpPr>
        <p:spPr bwMode="gray">
          <a:xfrm>
            <a:off x="6301222" y="2816777"/>
            <a:ext cx="1773450" cy="2280042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89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TOURIST / TRAVELLER</a:t>
            </a:r>
            <a:endParaRPr lang="en-US" sz="1890" dirty="0">
              <a:solidFill>
                <a:srgbClr val="C00000"/>
              </a:solidFill>
              <a:latin typeface="Bebas Neue" panose="020B0506020202020201" pitchFamily="34" charset="0"/>
            </a:endParaRP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323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30-50, INDIVIDUAL</a:t>
            </a: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endParaRPr lang="en-US" sz="132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Able to afford Swiss Coffee prices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In a leisure time </a:t>
            </a:r>
            <a:endParaRPr lang="en-US" sz="1134" dirty="0" smtClean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Travelling 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by train, </a:t>
            </a: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individually (no group)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Not </a:t>
            </a:r>
            <a:r>
              <a:rPr lang="en-US" sz="1134" dirty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necessarily equipped with Swiss apps</a:t>
            </a: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.</a:t>
            </a:r>
            <a:endParaRPr lang="en-US" sz="1134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20" name="Textfeld 19"/>
          <p:cNvSpPr txBox="1"/>
          <p:nvPr/>
        </p:nvSpPr>
        <p:spPr bwMode="gray">
          <a:xfrm>
            <a:off x="8877531" y="2816777"/>
            <a:ext cx="1861122" cy="2071651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89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ACTIVE PENSIONER</a:t>
            </a:r>
            <a:endParaRPr lang="en-US" sz="1890" dirty="0">
              <a:solidFill>
                <a:srgbClr val="C00000"/>
              </a:solidFill>
              <a:latin typeface="Bebas Neue" panose="020B0506020202020201" pitchFamily="34" charset="0"/>
            </a:endParaRP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1323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&gt;60, OLDIE GOLDIE</a:t>
            </a:r>
            <a:endParaRPr lang="en-US" sz="132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endParaRPr lang="en-US" sz="1323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Well off, digitally educated by grandchildren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Feeling young, caring for earth, open to new things</a:t>
            </a:r>
          </a:p>
          <a:p>
            <a:pPr marL="162055" indent="-162055" defTabSz="757755">
              <a:lnSpc>
                <a:spcPct val="90000"/>
              </a:lnSpc>
              <a:spcAft>
                <a:spcPts val="378"/>
              </a:spcAft>
              <a:buFont typeface="Calibri Light" panose="020F0302020204030204" pitchFamily="34" charset="0"/>
              <a:buChar char="»"/>
            </a:pP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Not </a:t>
            </a:r>
            <a:r>
              <a:rPr lang="en-US" sz="1134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neccessarrily</a:t>
            </a: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 TWINT / </a:t>
            </a:r>
            <a:r>
              <a:rPr lang="en-US" sz="1134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Swisspass</a:t>
            </a:r>
            <a:r>
              <a:rPr lang="en-US" sz="1134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alibri Light" panose="020F0302020204030204" pitchFamily="34" charset="0"/>
              </a:rPr>
              <a:t> App </a:t>
            </a:r>
            <a:endParaRPr lang="en-US" sz="1134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3" name="Gruppieren 22"/>
          <p:cNvGrpSpPr/>
          <p:nvPr/>
        </p:nvGrpSpPr>
        <p:grpSpPr bwMode="gray">
          <a:xfrm>
            <a:off x="2693559" y="2816779"/>
            <a:ext cx="6071067" cy="2083436"/>
            <a:chOff x="2716000" y="4090151"/>
            <a:chExt cx="4505765" cy="1834399"/>
          </a:xfrm>
        </p:grpSpPr>
        <p:cxnSp>
          <p:nvCxnSpPr>
            <p:cNvPr id="24" name="Gerade Verbindung 23"/>
            <p:cNvCxnSpPr/>
            <p:nvPr/>
          </p:nvCxnSpPr>
          <p:spPr bwMode="gray">
            <a:xfrm>
              <a:off x="2716000" y="4090151"/>
              <a:ext cx="0" cy="1834399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/>
          </p:nvCxnSpPr>
          <p:spPr bwMode="gray">
            <a:xfrm>
              <a:off x="4970236" y="4090151"/>
              <a:ext cx="0" cy="1834399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 bwMode="gray">
            <a:xfrm>
              <a:off x="7221765" y="4090151"/>
              <a:ext cx="0" cy="1834399"/>
            </a:xfrm>
            <a:prstGeom prst="line">
              <a:avLst/>
            </a:prstGeom>
            <a:ln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Ellipse 26"/>
          <p:cNvSpPr/>
          <p:nvPr/>
        </p:nvSpPr>
        <p:spPr bwMode="gray">
          <a:xfrm>
            <a:off x="731981" y="761068"/>
            <a:ext cx="1748575" cy="1732955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28" name="Ellipse 27"/>
          <p:cNvSpPr/>
          <p:nvPr/>
        </p:nvSpPr>
        <p:spPr bwMode="gray">
          <a:xfrm>
            <a:off x="3534783" y="761068"/>
            <a:ext cx="1770677" cy="1732955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29" name="Ellipse 28"/>
          <p:cNvSpPr/>
          <p:nvPr/>
        </p:nvSpPr>
        <p:spPr bwMode="gray">
          <a:xfrm>
            <a:off x="6213615" y="761067"/>
            <a:ext cx="1782526" cy="1732955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30" name="Ellipse 29"/>
          <p:cNvSpPr/>
          <p:nvPr/>
        </p:nvSpPr>
        <p:spPr bwMode="gray">
          <a:xfrm>
            <a:off x="8877531" y="761066"/>
            <a:ext cx="1782526" cy="1732955"/>
          </a:xfrm>
          <a:prstGeom prst="ellipse">
            <a:avLst/>
          </a:prstGeom>
          <a:blipFill dpi="0" rotWithShape="1">
            <a:blip r:embed="rId9"/>
            <a:srcRect/>
            <a:stretch>
              <a:fillRect b="-20000"/>
            </a:stretch>
          </a:blip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33" name="Textfeld 32"/>
          <p:cNvSpPr txBox="1"/>
          <p:nvPr/>
        </p:nvSpPr>
        <p:spPr bwMode="gray">
          <a:xfrm>
            <a:off x="9711989" y="5672124"/>
            <a:ext cx="1773450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#WHO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81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7553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0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11" name="Objekt 10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602" y="967720"/>
            <a:ext cx="4113562" cy="4314769"/>
          </a:xfrm>
          <a:prstGeom prst="rect">
            <a:avLst/>
          </a:prstGeom>
        </p:spPr>
      </p:pic>
      <p:sp>
        <p:nvSpPr>
          <p:cNvPr id="33" name="Textfeld 32"/>
          <p:cNvSpPr txBox="1"/>
          <p:nvPr/>
        </p:nvSpPr>
        <p:spPr bwMode="gray">
          <a:xfrm>
            <a:off x="9814370" y="5645312"/>
            <a:ext cx="1773450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algn="ctr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#HOW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4B4B4B">
                  <a:lumMod val="40000"/>
                  <a:lumOff val="6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918" y="1382032"/>
            <a:ext cx="4365573" cy="3238591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 bwMode="gray">
          <a:xfrm rot="672145">
            <a:off x="8288159" y="2045076"/>
            <a:ext cx="1773450" cy="475060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#RFID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7" name="Textfeld 36"/>
          <p:cNvSpPr txBox="1"/>
          <p:nvPr/>
        </p:nvSpPr>
        <p:spPr bwMode="gray">
          <a:xfrm rot="672145">
            <a:off x="7726392" y="2544598"/>
            <a:ext cx="2969297" cy="77565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#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EASily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BUILt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506020202020201" pitchFamily="34" charset="0"/>
              <a:ea typeface="+mn-ea"/>
              <a:cs typeface="+mn-cs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8" name="Textfeld 37"/>
          <p:cNvSpPr txBox="1"/>
          <p:nvPr/>
        </p:nvSpPr>
        <p:spPr bwMode="gray">
          <a:xfrm rot="672145">
            <a:off x="7724123" y="3110920"/>
            <a:ext cx="2969297" cy="77565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#NO QUEUE</a:t>
            </a: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9" name="Textfeld 38"/>
          <p:cNvSpPr txBox="1"/>
          <p:nvPr/>
        </p:nvSpPr>
        <p:spPr bwMode="gray">
          <a:xfrm rot="672145">
            <a:off x="7883437" y="3659469"/>
            <a:ext cx="2969297" cy="77565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#FUN</a:t>
            </a: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6" name="Bogen 5"/>
          <p:cNvSpPr/>
          <p:nvPr/>
        </p:nvSpPr>
        <p:spPr>
          <a:xfrm>
            <a:off x="7564046" y="732889"/>
            <a:ext cx="2346128" cy="2005688"/>
          </a:xfrm>
          <a:prstGeom prst="arc">
            <a:avLst>
              <a:gd name="adj1" fmla="val 16013735"/>
              <a:gd name="adj2" fmla="val 0"/>
            </a:avLst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6624044" y="353199"/>
            <a:ext cx="2047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 err="1" smtClean="0">
                <a:solidFill>
                  <a:schemeClr val="bg1"/>
                </a:solidFill>
              </a:rPr>
              <a:t>scan</a:t>
            </a:r>
            <a:r>
              <a:rPr lang="de-DE" sz="1400" b="1" i="1" dirty="0" smtClean="0">
                <a:solidFill>
                  <a:schemeClr val="bg1"/>
                </a:solidFill>
              </a:rPr>
              <a:t> QR-code </a:t>
            </a:r>
            <a:r>
              <a:rPr lang="de-DE" sz="1400" b="1" i="1" dirty="0" err="1" smtClean="0">
                <a:solidFill>
                  <a:schemeClr val="bg1"/>
                </a:solidFill>
              </a:rPr>
              <a:t>to</a:t>
            </a:r>
            <a:r>
              <a:rPr lang="de-DE" sz="1400" b="1" i="1" dirty="0" smtClean="0">
                <a:solidFill>
                  <a:schemeClr val="bg1"/>
                </a:solidFill>
              </a:rPr>
              <a:t> </a:t>
            </a:r>
            <a:r>
              <a:rPr lang="de-DE" sz="1400" b="1" i="1" dirty="0" err="1" smtClean="0">
                <a:solidFill>
                  <a:schemeClr val="bg1"/>
                </a:solidFill>
              </a:rPr>
              <a:t>define</a:t>
            </a:r>
            <a:r>
              <a:rPr lang="de-DE" sz="1400" b="1" i="1" dirty="0" smtClean="0">
                <a:solidFill>
                  <a:schemeClr val="bg1"/>
                </a:solidFill>
              </a:rPr>
              <a:t> </a:t>
            </a:r>
            <a:r>
              <a:rPr lang="de-DE" sz="1400" b="1" i="1" dirty="0" err="1" smtClean="0">
                <a:solidFill>
                  <a:schemeClr val="bg1"/>
                </a:solidFill>
              </a:rPr>
              <a:t>refund</a:t>
            </a:r>
            <a:r>
              <a:rPr lang="de-DE" sz="1400" b="1" i="1" dirty="0" smtClean="0">
                <a:solidFill>
                  <a:schemeClr val="bg1"/>
                </a:solidFill>
              </a:rPr>
              <a:t> </a:t>
            </a:r>
            <a:r>
              <a:rPr lang="de-DE" sz="1400" b="1" i="1" dirty="0" err="1" smtClean="0">
                <a:solidFill>
                  <a:schemeClr val="bg1"/>
                </a:solidFill>
              </a:rPr>
              <a:t>method</a:t>
            </a:r>
            <a:r>
              <a:rPr lang="de-DE" sz="1400" b="1" i="1" dirty="0" smtClean="0">
                <a:solidFill>
                  <a:schemeClr val="bg1"/>
                </a:solidFill>
              </a:rPr>
              <a:t> </a:t>
            </a:r>
            <a:endParaRPr lang="de-DE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8737110" y="5165797"/>
            <a:ext cx="2299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i="1" dirty="0" smtClean="0">
                <a:solidFill>
                  <a:schemeClr val="bg1"/>
                </a:solidFill>
              </a:rPr>
              <a:t>RFID </a:t>
            </a:r>
            <a:r>
              <a:rPr lang="de-DE" sz="1400" b="1" i="1" dirty="0" err="1" smtClean="0">
                <a:solidFill>
                  <a:schemeClr val="bg1"/>
                </a:solidFill>
              </a:rPr>
              <a:t>chip</a:t>
            </a:r>
            <a:r>
              <a:rPr lang="de-DE" sz="1400" b="1" i="1" dirty="0" smtClean="0">
                <a:solidFill>
                  <a:schemeClr val="bg1"/>
                </a:solidFill>
              </a:rPr>
              <a:t> </a:t>
            </a:r>
            <a:r>
              <a:rPr lang="de-DE" sz="1400" b="1" i="1" dirty="0" err="1" smtClean="0">
                <a:solidFill>
                  <a:schemeClr val="bg1"/>
                </a:solidFill>
              </a:rPr>
              <a:t>to</a:t>
            </a:r>
            <a:r>
              <a:rPr lang="de-DE" sz="1400" b="1" i="1" dirty="0" smtClean="0">
                <a:solidFill>
                  <a:schemeClr val="bg1"/>
                </a:solidFill>
              </a:rPr>
              <a:t> check cup-return &amp; </a:t>
            </a:r>
            <a:r>
              <a:rPr lang="de-DE" sz="1400" b="1" i="1" dirty="0" err="1" smtClean="0">
                <a:solidFill>
                  <a:schemeClr val="bg1"/>
                </a:solidFill>
              </a:rPr>
              <a:t>map</a:t>
            </a:r>
            <a:r>
              <a:rPr lang="de-DE" sz="1400" b="1" i="1" dirty="0" smtClean="0">
                <a:solidFill>
                  <a:schemeClr val="bg1"/>
                </a:solidFill>
              </a:rPr>
              <a:t> </a:t>
            </a:r>
            <a:r>
              <a:rPr lang="de-DE" sz="1400" b="1" i="1" dirty="0" err="1" smtClean="0">
                <a:solidFill>
                  <a:schemeClr val="bg1"/>
                </a:solidFill>
              </a:rPr>
              <a:t>to</a:t>
            </a:r>
            <a:r>
              <a:rPr lang="de-DE" sz="1400" b="1" i="1" dirty="0" smtClean="0">
                <a:solidFill>
                  <a:schemeClr val="bg1"/>
                </a:solidFill>
              </a:rPr>
              <a:t> QR </a:t>
            </a:r>
            <a:r>
              <a:rPr lang="de-DE" sz="1400" b="1" i="1" dirty="0" err="1" smtClean="0">
                <a:solidFill>
                  <a:schemeClr val="bg1"/>
                </a:solidFill>
              </a:rPr>
              <a:t>code</a:t>
            </a:r>
            <a:endParaRPr lang="de-DE" sz="1400" b="1" i="1" dirty="0" smtClean="0">
              <a:solidFill>
                <a:schemeClr val="bg1"/>
              </a:solidFill>
            </a:endParaRPr>
          </a:p>
        </p:txBody>
      </p:sp>
      <p:sp>
        <p:nvSpPr>
          <p:cNvPr id="54" name="Bogen 53"/>
          <p:cNvSpPr/>
          <p:nvPr/>
        </p:nvSpPr>
        <p:spPr>
          <a:xfrm flipH="1" flipV="1">
            <a:off x="8028149" y="4238301"/>
            <a:ext cx="1087276" cy="1189106"/>
          </a:xfrm>
          <a:prstGeom prst="arc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29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48516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31" name="think-cell Folie" r:id="rId5" imgW="473" imgH="473" progId="TCLayout.ActiveDocument.1">
                  <p:embed/>
                </p:oleObj>
              </mc:Choice>
              <mc:Fallback>
                <p:oleObj name="think-cell Folie" r:id="rId5" imgW="473" imgH="473" progId="TCLayout.ActiveDocument.1">
                  <p:embed/>
                  <p:pic>
                    <p:nvPicPr>
                      <p:cNvPr id="3" name="Objek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 flipH="1">
            <a:off x="0" y="12787"/>
            <a:ext cx="11522075" cy="647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Rechteck 121"/>
          <p:cNvSpPr/>
          <p:nvPr/>
        </p:nvSpPr>
        <p:spPr bwMode="gray">
          <a:xfrm>
            <a:off x="3175" y="-16137"/>
            <a:ext cx="11518899" cy="6523420"/>
          </a:xfrm>
          <a:prstGeom prst="rect">
            <a:avLst/>
          </a:prstGeom>
          <a:solidFill>
            <a:srgbClr val="000000">
              <a:alpha val="72000"/>
            </a:srgbClr>
          </a:solidFill>
        </p:spPr>
        <p:txBody>
          <a:bodyPr wrap="square" lIns="680526" tIns="0" bIns="170132" anchor="ctr" anchorCtr="0">
            <a:noAutofit/>
          </a:bodyPr>
          <a:lstStyle/>
          <a:p>
            <a:endParaRPr lang="en-US" sz="378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grpSp>
        <p:nvGrpSpPr>
          <p:cNvPr id="17" name="Gruppieren 16"/>
          <p:cNvGrpSpPr/>
          <p:nvPr/>
        </p:nvGrpSpPr>
        <p:grpSpPr bwMode="gray">
          <a:xfrm>
            <a:off x="616238" y="1368218"/>
            <a:ext cx="10359847" cy="599111"/>
            <a:chOff x="2786063" y="2026441"/>
            <a:chExt cx="8826690" cy="510448"/>
          </a:xfrm>
          <a:solidFill>
            <a:srgbClr val="C00000"/>
          </a:solidFill>
        </p:grpSpPr>
        <p:grpSp>
          <p:nvGrpSpPr>
            <p:cNvPr id="445" name="Gruppieren 444"/>
            <p:cNvGrpSpPr/>
            <p:nvPr/>
          </p:nvGrpSpPr>
          <p:grpSpPr bwMode="gray">
            <a:xfrm>
              <a:off x="2786063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46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BUY</a:t>
                </a:r>
              </a:p>
            </p:txBody>
          </p:sp>
          <p:sp>
            <p:nvSpPr>
              <p:cNvPr id="447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  <p:grpSp>
          <p:nvGrpSpPr>
            <p:cNvPr id="448" name="Gruppieren 447"/>
            <p:cNvGrpSpPr/>
            <p:nvPr/>
          </p:nvGrpSpPr>
          <p:grpSpPr bwMode="gray">
            <a:xfrm>
              <a:off x="5007770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49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DRINK</a:t>
                </a:r>
              </a:p>
            </p:txBody>
          </p:sp>
          <p:sp>
            <p:nvSpPr>
              <p:cNvPr id="450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  <p:grpSp>
          <p:nvGrpSpPr>
            <p:cNvPr id="451" name="Gruppieren 450"/>
            <p:cNvGrpSpPr/>
            <p:nvPr/>
          </p:nvGrpSpPr>
          <p:grpSpPr bwMode="gray">
            <a:xfrm>
              <a:off x="7229477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52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RETURN</a:t>
                </a:r>
              </a:p>
            </p:txBody>
          </p:sp>
          <p:sp>
            <p:nvSpPr>
              <p:cNvPr id="453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  <p:grpSp>
          <p:nvGrpSpPr>
            <p:cNvPr id="454" name="Gruppieren 453"/>
            <p:cNvGrpSpPr/>
            <p:nvPr/>
          </p:nvGrpSpPr>
          <p:grpSpPr bwMode="gray">
            <a:xfrm>
              <a:off x="9451183" y="2026441"/>
              <a:ext cx="2161570" cy="510448"/>
              <a:chOff x="5075810" y="-16333"/>
              <a:chExt cx="2383282" cy="931613"/>
            </a:xfrm>
            <a:grpFill/>
          </p:grpSpPr>
          <p:sp>
            <p:nvSpPr>
              <p:cNvPr id="455" name="Freeform 26"/>
              <p:cNvSpPr>
                <a:spLocks noEditPoints="1"/>
              </p:cNvSpPr>
              <p:nvPr/>
            </p:nvSpPr>
            <p:spPr bwMode="gray">
              <a:xfrm>
                <a:off x="5075810" y="-16333"/>
                <a:ext cx="2383282" cy="931613"/>
              </a:xfrm>
              <a:custGeom>
                <a:avLst/>
                <a:gdLst>
                  <a:gd name="T0" fmla="*/ 782 w 809"/>
                  <a:gd name="T1" fmla="*/ 136 h 316"/>
                  <a:gd name="T2" fmla="*/ 751 w 809"/>
                  <a:gd name="T3" fmla="*/ 126 h 316"/>
                  <a:gd name="T4" fmla="*/ 695 w 809"/>
                  <a:gd name="T5" fmla="*/ 130 h 316"/>
                  <a:gd name="T6" fmla="*/ 714 w 809"/>
                  <a:gd name="T7" fmla="*/ 96 h 316"/>
                  <a:gd name="T8" fmla="*/ 687 w 809"/>
                  <a:gd name="T9" fmla="*/ 90 h 316"/>
                  <a:gd name="T10" fmla="*/ 671 w 809"/>
                  <a:gd name="T11" fmla="*/ 75 h 316"/>
                  <a:gd name="T12" fmla="*/ 670 w 809"/>
                  <a:gd name="T13" fmla="*/ 53 h 316"/>
                  <a:gd name="T14" fmla="*/ 683 w 809"/>
                  <a:gd name="T15" fmla="*/ 9 h 316"/>
                  <a:gd name="T16" fmla="*/ 622 w 809"/>
                  <a:gd name="T17" fmla="*/ 15 h 316"/>
                  <a:gd name="T18" fmla="*/ 355 w 809"/>
                  <a:gd name="T19" fmla="*/ 146 h 316"/>
                  <a:gd name="T20" fmla="*/ 533 w 809"/>
                  <a:gd name="T21" fmla="*/ 19 h 316"/>
                  <a:gd name="T22" fmla="*/ 481 w 809"/>
                  <a:gd name="T23" fmla="*/ 22 h 316"/>
                  <a:gd name="T24" fmla="*/ 90 w 809"/>
                  <a:gd name="T25" fmla="*/ 236 h 316"/>
                  <a:gd name="T26" fmla="*/ 429 w 809"/>
                  <a:gd name="T27" fmla="*/ 17 h 316"/>
                  <a:gd name="T28" fmla="*/ 396 w 809"/>
                  <a:gd name="T29" fmla="*/ 10 h 316"/>
                  <a:gd name="T30" fmla="*/ 203 w 809"/>
                  <a:gd name="T31" fmla="*/ 98 h 316"/>
                  <a:gd name="T32" fmla="*/ 301 w 809"/>
                  <a:gd name="T33" fmla="*/ 34 h 316"/>
                  <a:gd name="T34" fmla="*/ 285 w 809"/>
                  <a:gd name="T35" fmla="*/ 11 h 316"/>
                  <a:gd name="T36" fmla="*/ 191 w 809"/>
                  <a:gd name="T37" fmla="*/ 54 h 316"/>
                  <a:gd name="T38" fmla="*/ 164 w 809"/>
                  <a:gd name="T39" fmla="*/ 47 h 316"/>
                  <a:gd name="T40" fmla="*/ 152 w 809"/>
                  <a:gd name="T41" fmla="*/ 30 h 316"/>
                  <a:gd name="T42" fmla="*/ 88 w 809"/>
                  <a:gd name="T43" fmla="*/ 48 h 316"/>
                  <a:gd name="T44" fmla="*/ 63 w 809"/>
                  <a:gd name="T45" fmla="*/ 38 h 316"/>
                  <a:gd name="T46" fmla="*/ 55 w 809"/>
                  <a:gd name="T47" fmla="*/ 17 h 316"/>
                  <a:gd name="T48" fmla="*/ 22 w 809"/>
                  <a:gd name="T49" fmla="*/ 15 h 316"/>
                  <a:gd name="T50" fmla="*/ 11 w 809"/>
                  <a:gd name="T51" fmla="*/ 26 h 316"/>
                  <a:gd name="T52" fmla="*/ 17 w 809"/>
                  <a:gd name="T53" fmla="*/ 29 h 316"/>
                  <a:gd name="T54" fmla="*/ 51 w 809"/>
                  <a:gd name="T55" fmla="*/ 33 h 316"/>
                  <a:gd name="T56" fmla="*/ 29 w 809"/>
                  <a:gd name="T57" fmla="*/ 89 h 316"/>
                  <a:gd name="T58" fmla="*/ 32 w 809"/>
                  <a:gd name="T59" fmla="*/ 116 h 316"/>
                  <a:gd name="T60" fmla="*/ 11 w 809"/>
                  <a:gd name="T61" fmla="*/ 150 h 316"/>
                  <a:gd name="T62" fmla="*/ 7 w 809"/>
                  <a:gd name="T63" fmla="*/ 176 h 316"/>
                  <a:gd name="T64" fmla="*/ 63 w 809"/>
                  <a:gd name="T65" fmla="*/ 171 h 316"/>
                  <a:gd name="T66" fmla="*/ 16 w 809"/>
                  <a:gd name="T67" fmla="*/ 218 h 316"/>
                  <a:gd name="T68" fmla="*/ 40 w 809"/>
                  <a:gd name="T69" fmla="*/ 230 h 316"/>
                  <a:gd name="T70" fmla="*/ 34 w 809"/>
                  <a:gd name="T71" fmla="*/ 258 h 316"/>
                  <a:gd name="T72" fmla="*/ 24 w 809"/>
                  <a:gd name="T73" fmla="*/ 297 h 316"/>
                  <a:gd name="T74" fmla="*/ 40 w 809"/>
                  <a:gd name="T75" fmla="*/ 315 h 316"/>
                  <a:gd name="T76" fmla="*/ 149 w 809"/>
                  <a:gd name="T77" fmla="*/ 282 h 316"/>
                  <a:gd name="T78" fmla="*/ 544 w 809"/>
                  <a:gd name="T79" fmla="*/ 66 h 316"/>
                  <a:gd name="T80" fmla="*/ 243 w 809"/>
                  <a:gd name="T81" fmla="*/ 274 h 316"/>
                  <a:gd name="T82" fmla="*/ 272 w 809"/>
                  <a:gd name="T83" fmla="*/ 293 h 316"/>
                  <a:gd name="T84" fmla="*/ 287 w 809"/>
                  <a:gd name="T85" fmla="*/ 312 h 316"/>
                  <a:gd name="T86" fmla="*/ 394 w 809"/>
                  <a:gd name="T87" fmla="*/ 280 h 316"/>
                  <a:gd name="T88" fmla="*/ 431 w 809"/>
                  <a:gd name="T89" fmla="*/ 279 h 316"/>
                  <a:gd name="T90" fmla="*/ 545 w 809"/>
                  <a:gd name="T91" fmla="*/ 234 h 316"/>
                  <a:gd name="T92" fmla="*/ 536 w 809"/>
                  <a:gd name="T93" fmla="*/ 266 h 316"/>
                  <a:gd name="T94" fmla="*/ 518 w 809"/>
                  <a:gd name="T95" fmla="*/ 312 h 316"/>
                  <a:gd name="T96" fmla="*/ 569 w 809"/>
                  <a:gd name="T97" fmla="*/ 307 h 316"/>
                  <a:gd name="T98" fmla="*/ 604 w 809"/>
                  <a:gd name="T99" fmla="*/ 312 h 316"/>
                  <a:gd name="T100" fmla="*/ 688 w 809"/>
                  <a:gd name="T101" fmla="*/ 270 h 316"/>
                  <a:gd name="T102" fmla="*/ 725 w 809"/>
                  <a:gd name="T103" fmla="*/ 228 h 316"/>
                  <a:gd name="T104" fmla="*/ 805 w 809"/>
                  <a:gd name="T105" fmla="*/ 146 h 316"/>
                  <a:gd name="T106" fmla="*/ 266 w 809"/>
                  <a:gd name="T107" fmla="*/ 274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09" h="316">
                    <a:moveTo>
                      <a:pt x="805" y="146"/>
                    </a:moveTo>
                    <a:cubicBezTo>
                      <a:pt x="804" y="145"/>
                      <a:pt x="802" y="144"/>
                      <a:pt x="801" y="143"/>
                    </a:cubicBezTo>
                    <a:cubicBezTo>
                      <a:pt x="796" y="142"/>
                      <a:pt x="791" y="144"/>
                      <a:pt x="698" y="200"/>
                    </a:cubicBezTo>
                    <a:cubicBezTo>
                      <a:pt x="786" y="143"/>
                      <a:pt x="786" y="142"/>
                      <a:pt x="782" y="136"/>
                    </a:cubicBezTo>
                    <a:cubicBezTo>
                      <a:pt x="781" y="134"/>
                      <a:pt x="780" y="133"/>
                      <a:pt x="778" y="133"/>
                    </a:cubicBezTo>
                    <a:cubicBezTo>
                      <a:pt x="774" y="132"/>
                      <a:pt x="766" y="135"/>
                      <a:pt x="716" y="165"/>
                    </a:cubicBezTo>
                    <a:cubicBezTo>
                      <a:pt x="757" y="138"/>
                      <a:pt x="758" y="135"/>
                      <a:pt x="755" y="129"/>
                    </a:cubicBezTo>
                    <a:cubicBezTo>
                      <a:pt x="754" y="127"/>
                      <a:pt x="753" y="126"/>
                      <a:pt x="751" y="126"/>
                    </a:cubicBezTo>
                    <a:cubicBezTo>
                      <a:pt x="746" y="125"/>
                      <a:pt x="737" y="129"/>
                      <a:pt x="662" y="174"/>
                    </a:cubicBezTo>
                    <a:cubicBezTo>
                      <a:pt x="752" y="117"/>
                      <a:pt x="751" y="116"/>
                      <a:pt x="748" y="109"/>
                    </a:cubicBezTo>
                    <a:cubicBezTo>
                      <a:pt x="747" y="108"/>
                      <a:pt x="745" y="107"/>
                      <a:pt x="744" y="106"/>
                    </a:cubicBezTo>
                    <a:cubicBezTo>
                      <a:pt x="740" y="105"/>
                      <a:pt x="732" y="108"/>
                      <a:pt x="695" y="130"/>
                    </a:cubicBezTo>
                    <a:cubicBezTo>
                      <a:pt x="707" y="122"/>
                      <a:pt x="716" y="116"/>
                      <a:pt x="723" y="112"/>
                    </a:cubicBezTo>
                    <a:cubicBezTo>
                      <a:pt x="734" y="104"/>
                      <a:pt x="741" y="99"/>
                      <a:pt x="737" y="93"/>
                    </a:cubicBezTo>
                    <a:cubicBezTo>
                      <a:pt x="736" y="91"/>
                      <a:pt x="735" y="90"/>
                      <a:pt x="733" y="90"/>
                    </a:cubicBezTo>
                    <a:cubicBezTo>
                      <a:pt x="730" y="89"/>
                      <a:pt x="725" y="91"/>
                      <a:pt x="714" y="96"/>
                    </a:cubicBezTo>
                    <a:cubicBezTo>
                      <a:pt x="717" y="95"/>
                      <a:pt x="719" y="93"/>
                      <a:pt x="721" y="92"/>
                    </a:cubicBezTo>
                    <a:cubicBezTo>
                      <a:pt x="736" y="81"/>
                      <a:pt x="742" y="76"/>
                      <a:pt x="738" y="70"/>
                    </a:cubicBezTo>
                    <a:cubicBezTo>
                      <a:pt x="737" y="69"/>
                      <a:pt x="736" y="68"/>
                      <a:pt x="734" y="67"/>
                    </a:cubicBezTo>
                    <a:cubicBezTo>
                      <a:pt x="730" y="66"/>
                      <a:pt x="723" y="69"/>
                      <a:pt x="687" y="90"/>
                    </a:cubicBezTo>
                    <a:cubicBezTo>
                      <a:pt x="695" y="85"/>
                      <a:pt x="702" y="80"/>
                      <a:pt x="707" y="76"/>
                    </a:cubicBezTo>
                    <a:cubicBezTo>
                      <a:pt x="723" y="65"/>
                      <a:pt x="729" y="60"/>
                      <a:pt x="725" y="54"/>
                    </a:cubicBezTo>
                    <a:cubicBezTo>
                      <a:pt x="724" y="53"/>
                      <a:pt x="723" y="51"/>
                      <a:pt x="721" y="51"/>
                    </a:cubicBezTo>
                    <a:cubicBezTo>
                      <a:pt x="717" y="50"/>
                      <a:pt x="709" y="53"/>
                      <a:pt x="671" y="75"/>
                    </a:cubicBezTo>
                    <a:cubicBezTo>
                      <a:pt x="673" y="74"/>
                      <a:pt x="676" y="72"/>
                      <a:pt x="678" y="71"/>
                    </a:cubicBezTo>
                    <a:cubicBezTo>
                      <a:pt x="696" y="58"/>
                      <a:pt x="701" y="54"/>
                      <a:pt x="697" y="48"/>
                    </a:cubicBezTo>
                    <a:cubicBezTo>
                      <a:pt x="696" y="46"/>
                      <a:pt x="695" y="45"/>
                      <a:pt x="693" y="45"/>
                    </a:cubicBezTo>
                    <a:cubicBezTo>
                      <a:pt x="690" y="44"/>
                      <a:pt x="684" y="46"/>
                      <a:pt x="670" y="53"/>
                    </a:cubicBezTo>
                    <a:cubicBezTo>
                      <a:pt x="695" y="37"/>
                      <a:pt x="693" y="34"/>
                      <a:pt x="691" y="30"/>
                    </a:cubicBezTo>
                    <a:cubicBezTo>
                      <a:pt x="690" y="28"/>
                      <a:pt x="688" y="27"/>
                      <a:pt x="687" y="27"/>
                    </a:cubicBezTo>
                    <a:cubicBezTo>
                      <a:pt x="683" y="26"/>
                      <a:pt x="672" y="30"/>
                      <a:pt x="644" y="46"/>
                    </a:cubicBezTo>
                    <a:cubicBezTo>
                      <a:pt x="685" y="20"/>
                      <a:pt x="686" y="15"/>
                      <a:pt x="683" y="9"/>
                    </a:cubicBezTo>
                    <a:cubicBezTo>
                      <a:pt x="682" y="8"/>
                      <a:pt x="681" y="7"/>
                      <a:pt x="679" y="6"/>
                    </a:cubicBezTo>
                    <a:cubicBezTo>
                      <a:pt x="673" y="5"/>
                      <a:pt x="647" y="18"/>
                      <a:pt x="539" y="83"/>
                    </a:cubicBezTo>
                    <a:cubicBezTo>
                      <a:pt x="631" y="26"/>
                      <a:pt x="630" y="24"/>
                      <a:pt x="626" y="18"/>
                    </a:cubicBezTo>
                    <a:cubicBezTo>
                      <a:pt x="625" y="16"/>
                      <a:pt x="624" y="15"/>
                      <a:pt x="622" y="15"/>
                    </a:cubicBezTo>
                    <a:cubicBezTo>
                      <a:pt x="617" y="13"/>
                      <a:pt x="604" y="19"/>
                      <a:pt x="577" y="34"/>
                    </a:cubicBezTo>
                    <a:cubicBezTo>
                      <a:pt x="585" y="26"/>
                      <a:pt x="584" y="24"/>
                      <a:pt x="582" y="21"/>
                    </a:cubicBezTo>
                    <a:cubicBezTo>
                      <a:pt x="581" y="20"/>
                      <a:pt x="580" y="18"/>
                      <a:pt x="578" y="18"/>
                    </a:cubicBezTo>
                    <a:cubicBezTo>
                      <a:pt x="570" y="16"/>
                      <a:pt x="535" y="36"/>
                      <a:pt x="355" y="146"/>
                    </a:cubicBezTo>
                    <a:cubicBezTo>
                      <a:pt x="297" y="181"/>
                      <a:pt x="232" y="220"/>
                      <a:pt x="183" y="249"/>
                    </a:cubicBezTo>
                    <a:cubicBezTo>
                      <a:pt x="228" y="221"/>
                      <a:pt x="287" y="186"/>
                      <a:pt x="339" y="155"/>
                    </a:cubicBezTo>
                    <a:cubicBezTo>
                      <a:pt x="543" y="32"/>
                      <a:pt x="542" y="31"/>
                      <a:pt x="537" y="22"/>
                    </a:cubicBezTo>
                    <a:cubicBezTo>
                      <a:pt x="536" y="21"/>
                      <a:pt x="535" y="20"/>
                      <a:pt x="533" y="19"/>
                    </a:cubicBezTo>
                    <a:cubicBezTo>
                      <a:pt x="530" y="18"/>
                      <a:pt x="521" y="22"/>
                      <a:pt x="498" y="35"/>
                    </a:cubicBezTo>
                    <a:cubicBezTo>
                      <a:pt x="514" y="23"/>
                      <a:pt x="514" y="19"/>
                      <a:pt x="512" y="15"/>
                    </a:cubicBezTo>
                    <a:cubicBezTo>
                      <a:pt x="511" y="14"/>
                      <a:pt x="509" y="13"/>
                      <a:pt x="508" y="12"/>
                    </a:cubicBezTo>
                    <a:cubicBezTo>
                      <a:pt x="504" y="11"/>
                      <a:pt x="496" y="14"/>
                      <a:pt x="481" y="22"/>
                    </a:cubicBezTo>
                    <a:cubicBezTo>
                      <a:pt x="493" y="12"/>
                      <a:pt x="493" y="9"/>
                      <a:pt x="491" y="5"/>
                    </a:cubicBezTo>
                    <a:cubicBezTo>
                      <a:pt x="490" y="4"/>
                      <a:pt x="489" y="3"/>
                      <a:pt x="487" y="2"/>
                    </a:cubicBezTo>
                    <a:cubicBezTo>
                      <a:pt x="480" y="1"/>
                      <a:pt x="446" y="20"/>
                      <a:pt x="276" y="124"/>
                    </a:cubicBezTo>
                    <a:cubicBezTo>
                      <a:pt x="213" y="162"/>
                      <a:pt x="141" y="206"/>
                      <a:pt x="90" y="236"/>
                    </a:cubicBezTo>
                    <a:cubicBezTo>
                      <a:pt x="131" y="210"/>
                      <a:pt x="185" y="178"/>
                      <a:pt x="233" y="149"/>
                    </a:cubicBezTo>
                    <a:cubicBezTo>
                      <a:pt x="281" y="119"/>
                      <a:pt x="332" y="89"/>
                      <a:pt x="368" y="66"/>
                    </a:cubicBezTo>
                    <a:cubicBezTo>
                      <a:pt x="388" y="54"/>
                      <a:pt x="402" y="44"/>
                      <a:pt x="412" y="38"/>
                    </a:cubicBezTo>
                    <a:cubicBezTo>
                      <a:pt x="426" y="28"/>
                      <a:pt x="433" y="23"/>
                      <a:pt x="429" y="17"/>
                    </a:cubicBezTo>
                    <a:cubicBezTo>
                      <a:pt x="428" y="15"/>
                      <a:pt x="427" y="14"/>
                      <a:pt x="425" y="14"/>
                    </a:cubicBezTo>
                    <a:cubicBezTo>
                      <a:pt x="421" y="13"/>
                      <a:pt x="410" y="17"/>
                      <a:pt x="390" y="28"/>
                    </a:cubicBezTo>
                    <a:cubicBezTo>
                      <a:pt x="403" y="18"/>
                      <a:pt x="402" y="16"/>
                      <a:pt x="400" y="13"/>
                    </a:cubicBezTo>
                    <a:cubicBezTo>
                      <a:pt x="399" y="11"/>
                      <a:pt x="397" y="10"/>
                      <a:pt x="396" y="10"/>
                    </a:cubicBezTo>
                    <a:cubicBezTo>
                      <a:pt x="392" y="9"/>
                      <a:pt x="385" y="11"/>
                      <a:pt x="352" y="30"/>
                    </a:cubicBezTo>
                    <a:cubicBezTo>
                      <a:pt x="376" y="14"/>
                      <a:pt x="375" y="11"/>
                      <a:pt x="372" y="7"/>
                    </a:cubicBezTo>
                    <a:cubicBezTo>
                      <a:pt x="371" y="6"/>
                      <a:pt x="370" y="4"/>
                      <a:pt x="368" y="4"/>
                    </a:cubicBezTo>
                    <a:cubicBezTo>
                      <a:pt x="362" y="2"/>
                      <a:pt x="346" y="11"/>
                      <a:pt x="203" y="98"/>
                    </a:cubicBezTo>
                    <a:cubicBezTo>
                      <a:pt x="182" y="111"/>
                      <a:pt x="160" y="124"/>
                      <a:pt x="139" y="137"/>
                    </a:cubicBezTo>
                    <a:cubicBezTo>
                      <a:pt x="149" y="131"/>
                      <a:pt x="159" y="125"/>
                      <a:pt x="169" y="119"/>
                    </a:cubicBezTo>
                    <a:cubicBezTo>
                      <a:pt x="205" y="96"/>
                      <a:pt x="241" y="73"/>
                      <a:pt x="268" y="56"/>
                    </a:cubicBezTo>
                    <a:cubicBezTo>
                      <a:pt x="283" y="46"/>
                      <a:pt x="293" y="39"/>
                      <a:pt x="301" y="34"/>
                    </a:cubicBezTo>
                    <a:cubicBezTo>
                      <a:pt x="310" y="27"/>
                      <a:pt x="317" y="22"/>
                      <a:pt x="313" y="16"/>
                    </a:cubicBezTo>
                    <a:cubicBezTo>
                      <a:pt x="312" y="15"/>
                      <a:pt x="311" y="14"/>
                      <a:pt x="309" y="13"/>
                    </a:cubicBezTo>
                    <a:cubicBezTo>
                      <a:pt x="305" y="12"/>
                      <a:pt x="295" y="16"/>
                      <a:pt x="220" y="62"/>
                    </a:cubicBezTo>
                    <a:cubicBezTo>
                      <a:pt x="289" y="18"/>
                      <a:pt x="288" y="17"/>
                      <a:pt x="285" y="11"/>
                    </a:cubicBezTo>
                    <a:cubicBezTo>
                      <a:pt x="284" y="9"/>
                      <a:pt x="282" y="8"/>
                      <a:pt x="281" y="8"/>
                    </a:cubicBezTo>
                    <a:cubicBezTo>
                      <a:pt x="275" y="7"/>
                      <a:pt x="264" y="13"/>
                      <a:pt x="151" y="81"/>
                    </a:cubicBezTo>
                    <a:cubicBezTo>
                      <a:pt x="145" y="85"/>
                      <a:pt x="139" y="89"/>
                      <a:pt x="132" y="93"/>
                    </a:cubicBezTo>
                    <a:cubicBezTo>
                      <a:pt x="154" y="79"/>
                      <a:pt x="175" y="65"/>
                      <a:pt x="191" y="54"/>
                    </a:cubicBezTo>
                    <a:cubicBezTo>
                      <a:pt x="227" y="30"/>
                      <a:pt x="229" y="27"/>
                      <a:pt x="226" y="21"/>
                    </a:cubicBezTo>
                    <a:cubicBezTo>
                      <a:pt x="225" y="20"/>
                      <a:pt x="223" y="19"/>
                      <a:pt x="222" y="18"/>
                    </a:cubicBezTo>
                    <a:cubicBezTo>
                      <a:pt x="217" y="17"/>
                      <a:pt x="210" y="20"/>
                      <a:pt x="154" y="54"/>
                    </a:cubicBezTo>
                    <a:cubicBezTo>
                      <a:pt x="157" y="52"/>
                      <a:pt x="161" y="49"/>
                      <a:pt x="164" y="47"/>
                    </a:cubicBezTo>
                    <a:cubicBezTo>
                      <a:pt x="196" y="25"/>
                      <a:pt x="198" y="23"/>
                      <a:pt x="195" y="17"/>
                    </a:cubicBezTo>
                    <a:cubicBezTo>
                      <a:pt x="194" y="16"/>
                      <a:pt x="192" y="14"/>
                      <a:pt x="191" y="14"/>
                    </a:cubicBezTo>
                    <a:cubicBezTo>
                      <a:pt x="187" y="13"/>
                      <a:pt x="183" y="14"/>
                      <a:pt x="129" y="47"/>
                    </a:cubicBezTo>
                    <a:cubicBezTo>
                      <a:pt x="138" y="41"/>
                      <a:pt x="145" y="35"/>
                      <a:pt x="152" y="30"/>
                    </a:cubicBezTo>
                    <a:cubicBezTo>
                      <a:pt x="177" y="12"/>
                      <a:pt x="180" y="9"/>
                      <a:pt x="176" y="4"/>
                    </a:cubicBezTo>
                    <a:cubicBezTo>
                      <a:pt x="175" y="2"/>
                      <a:pt x="174" y="1"/>
                      <a:pt x="172" y="1"/>
                    </a:cubicBezTo>
                    <a:cubicBezTo>
                      <a:pt x="168" y="0"/>
                      <a:pt x="165" y="1"/>
                      <a:pt x="97" y="43"/>
                    </a:cubicBezTo>
                    <a:cubicBezTo>
                      <a:pt x="94" y="44"/>
                      <a:pt x="91" y="46"/>
                      <a:pt x="88" y="48"/>
                    </a:cubicBezTo>
                    <a:cubicBezTo>
                      <a:pt x="130" y="13"/>
                      <a:pt x="130" y="13"/>
                      <a:pt x="127" y="7"/>
                    </a:cubicBezTo>
                    <a:cubicBezTo>
                      <a:pt x="126" y="6"/>
                      <a:pt x="125" y="5"/>
                      <a:pt x="123" y="5"/>
                    </a:cubicBezTo>
                    <a:cubicBezTo>
                      <a:pt x="119" y="4"/>
                      <a:pt x="119" y="4"/>
                      <a:pt x="74" y="31"/>
                    </a:cubicBezTo>
                    <a:cubicBezTo>
                      <a:pt x="71" y="33"/>
                      <a:pt x="67" y="35"/>
                      <a:pt x="63" y="38"/>
                    </a:cubicBezTo>
                    <a:cubicBezTo>
                      <a:pt x="63" y="38"/>
                      <a:pt x="63" y="37"/>
                      <a:pt x="63" y="37"/>
                    </a:cubicBezTo>
                    <a:cubicBezTo>
                      <a:pt x="90" y="10"/>
                      <a:pt x="90" y="10"/>
                      <a:pt x="87" y="5"/>
                    </a:cubicBezTo>
                    <a:cubicBezTo>
                      <a:pt x="86" y="4"/>
                      <a:pt x="85" y="3"/>
                      <a:pt x="84" y="2"/>
                    </a:cubicBezTo>
                    <a:cubicBezTo>
                      <a:pt x="80" y="1"/>
                      <a:pt x="80" y="1"/>
                      <a:pt x="55" y="17"/>
                    </a:cubicBezTo>
                    <a:cubicBezTo>
                      <a:pt x="47" y="22"/>
                      <a:pt x="37" y="28"/>
                      <a:pt x="31" y="31"/>
                    </a:cubicBezTo>
                    <a:cubicBezTo>
                      <a:pt x="31" y="30"/>
                      <a:pt x="30" y="29"/>
                      <a:pt x="30" y="28"/>
                    </a:cubicBezTo>
                    <a:cubicBezTo>
                      <a:pt x="26" y="18"/>
                      <a:pt x="26" y="18"/>
                      <a:pt x="25" y="17"/>
                    </a:cubicBezTo>
                    <a:cubicBezTo>
                      <a:pt x="25" y="16"/>
                      <a:pt x="23" y="15"/>
                      <a:pt x="22" y="15"/>
                    </a:cubicBezTo>
                    <a:cubicBezTo>
                      <a:pt x="19" y="14"/>
                      <a:pt x="19" y="14"/>
                      <a:pt x="10" y="19"/>
                    </a:cubicBezTo>
                    <a:cubicBezTo>
                      <a:pt x="7" y="21"/>
                      <a:pt x="4" y="23"/>
                      <a:pt x="3" y="24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6" y="35"/>
                      <a:pt x="6" y="35"/>
                      <a:pt x="16" y="30"/>
                    </a:cubicBezTo>
                    <a:cubicBezTo>
                      <a:pt x="17" y="30"/>
                      <a:pt x="17" y="29"/>
                      <a:pt x="17" y="29"/>
                    </a:cubicBezTo>
                    <a:cubicBezTo>
                      <a:pt x="18" y="30"/>
                      <a:pt x="18" y="31"/>
                      <a:pt x="19" y="33"/>
                    </a:cubicBezTo>
                    <a:cubicBezTo>
                      <a:pt x="23" y="42"/>
                      <a:pt x="23" y="42"/>
                      <a:pt x="23" y="42"/>
                    </a:cubicBezTo>
                    <a:cubicBezTo>
                      <a:pt x="24" y="43"/>
                      <a:pt x="25" y="45"/>
                      <a:pt x="27" y="45"/>
                    </a:cubicBezTo>
                    <a:cubicBezTo>
                      <a:pt x="30" y="46"/>
                      <a:pt x="30" y="46"/>
                      <a:pt x="51" y="33"/>
                    </a:cubicBezTo>
                    <a:cubicBezTo>
                      <a:pt x="26" y="59"/>
                      <a:pt x="26" y="60"/>
                      <a:pt x="28" y="64"/>
                    </a:cubicBezTo>
                    <a:cubicBezTo>
                      <a:pt x="29" y="66"/>
                      <a:pt x="31" y="67"/>
                      <a:pt x="32" y="67"/>
                    </a:cubicBezTo>
                    <a:cubicBezTo>
                      <a:pt x="36" y="68"/>
                      <a:pt x="36" y="68"/>
                      <a:pt x="68" y="49"/>
                    </a:cubicBezTo>
                    <a:cubicBezTo>
                      <a:pt x="25" y="83"/>
                      <a:pt x="25" y="84"/>
                      <a:pt x="29" y="89"/>
                    </a:cubicBezTo>
                    <a:cubicBezTo>
                      <a:pt x="29" y="90"/>
                      <a:pt x="31" y="91"/>
                      <a:pt x="32" y="92"/>
                    </a:cubicBezTo>
                    <a:cubicBezTo>
                      <a:pt x="36" y="93"/>
                      <a:pt x="37" y="93"/>
                      <a:pt x="84" y="64"/>
                    </a:cubicBezTo>
                    <a:cubicBezTo>
                      <a:pt x="25" y="107"/>
                      <a:pt x="25" y="107"/>
                      <a:pt x="28" y="113"/>
                    </a:cubicBezTo>
                    <a:cubicBezTo>
                      <a:pt x="29" y="115"/>
                      <a:pt x="30" y="116"/>
                      <a:pt x="32" y="116"/>
                    </a:cubicBezTo>
                    <a:cubicBezTo>
                      <a:pt x="35" y="117"/>
                      <a:pt x="36" y="117"/>
                      <a:pt x="54" y="106"/>
                    </a:cubicBezTo>
                    <a:cubicBezTo>
                      <a:pt x="47" y="111"/>
                      <a:pt x="40" y="116"/>
                      <a:pt x="34" y="120"/>
                    </a:cubicBezTo>
                    <a:cubicBezTo>
                      <a:pt x="7" y="138"/>
                      <a:pt x="4" y="141"/>
                      <a:pt x="7" y="147"/>
                    </a:cubicBezTo>
                    <a:cubicBezTo>
                      <a:pt x="8" y="148"/>
                      <a:pt x="10" y="150"/>
                      <a:pt x="11" y="150"/>
                    </a:cubicBezTo>
                    <a:cubicBezTo>
                      <a:pt x="15" y="151"/>
                      <a:pt x="22" y="148"/>
                      <a:pt x="63" y="124"/>
                    </a:cubicBezTo>
                    <a:cubicBezTo>
                      <a:pt x="53" y="130"/>
                      <a:pt x="44" y="136"/>
                      <a:pt x="37" y="141"/>
                    </a:cubicBezTo>
                    <a:cubicBezTo>
                      <a:pt x="2" y="165"/>
                      <a:pt x="0" y="167"/>
                      <a:pt x="3" y="173"/>
                    </a:cubicBezTo>
                    <a:cubicBezTo>
                      <a:pt x="4" y="175"/>
                      <a:pt x="6" y="176"/>
                      <a:pt x="7" y="176"/>
                    </a:cubicBezTo>
                    <a:cubicBezTo>
                      <a:pt x="11" y="177"/>
                      <a:pt x="19" y="174"/>
                      <a:pt x="53" y="154"/>
                    </a:cubicBezTo>
                    <a:cubicBezTo>
                      <a:pt x="15" y="179"/>
                      <a:pt x="16" y="181"/>
                      <a:pt x="19" y="186"/>
                    </a:cubicBezTo>
                    <a:cubicBezTo>
                      <a:pt x="20" y="187"/>
                      <a:pt x="22" y="188"/>
                      <a:pt x="23" y="189"/>
                    </a:cubicBezTo>
                    <a:cubicBezTo>
                      <a:pt x="27" y="190"/>
                      <a:pt x="37" y="186"/>
                      <a:pt x="63" y="171"/>
                    </a:cubicBezTo>
                    <a:cubicBezTo>
                      <a:pt x="62" y="172"/>
                      <a:pt x="61" y="173"/>
                      <a:pt x="59" y="174"/>
                    </a:cubicBezTo>
                    <a:cubicBezTo>
                      <a:pt x="44" y="183"/>
                      <a:pt x="33" y="191"/>
                      <a:pt x="26" y="196"/>
                    </a:cubicBezTo>
                    <a:cubicBezTo>
                      <a:pt x="15" y="204"/>
                      <a:pt x="9" y="209"/>
                      <a:pt x="12" y="215"/>
                    </a:cubicBezTo>
                    <a:cubicBezTo>
                      <a:pt x="13" y="216"/>
                      <a:pt x="15" y="217"/>
                      <a:pt x="16" y="218"/>
                    </a:cubicBezTo>
                    <a:cubicBezTo>
                      <a:pt x="19" y="219"/>
                      <a:pt x="25" y="217"/>
                      <a:pt x="37" y="210"/>
                    </a:cubicBezTo>
                    <a:cubicBezTo>
                      <a:pt x="8" y="230"/>
                      <a:pt x="9" y="232"/>
                      <a:pt x="12" y="236"/>
                    </a:cubicBezTo>
                    <a:cubicBezTo>
                      <a:pt x="13" y="238"/>
                      <a:pt x="14" y="239"/>
                      <a:pt x="16" y="239"/>
                    </a:cubicBezTo>
                    <a:cubicBezTo>
                      <a:pt x="19" y="240"/>
                      <a:pt x="25" y="238"/>
                      <a:pt x="40" y="230"/>
                    </a:cubicBezTo>
                    <a:cubicBezTo>
                      <a:pt x="25" y="240"/>
                      <a:pt x="20" y="245"/>
                      <a:pt x="23" y="251"/>
                    </a:cubicBezTo>
                    <a:cubicBezTo>
                      <a:pt x="24" y="253"/>
                      <a:pt x="26" y="254"/>
                      <a:pt x="27" y="254"/>
                    </a:cubicBezTo>
                    <a:cubicBezTo>
                      <a:pt x="31" y="255"/>
                      <a:pt x="40" y="251"/>
                      <a:pt x="70" y="234"/>
                    </a:cubicBezTo>
                    <a:cubicBezTo>
                      <a:pt x="54" y="244"/>
                      <a:pt x="42" y="252"/>
                      <a:pt x="34" y="258"/>
                    </a:cubicBezTo>
                    <a:cubicBezTo>
                      <a:pt x="18" y="269"/>
                      <a:pt x="12" y="274"/>
                      <a:pt x="16" y="280"/>
                    </a:cubicBezTo>
                    <a:cubicBezTo>
                      <a:pt x="17" y="282"/>
                      <a:pt x="18" y="283"/>
                      <a:pt x="20" y="283"/>
                    </a:cubicBezTo>
                    <a:cubicBezTo>
                      <a:pt x="23" y="284"/>
                      <a:pt x="29" y="282"/>
                      <a:pt x="39" y="277"/>
                    </a:cubicBezTo>
                    <a:cubicBezTo>
                      <a:pt x="26" y="286"/>
                      <a:pt x="21" y="291"/>
                      <a:pt x="24" y="297"/>
                    </a:cubicBezTo>
                    <a:cubicBezTo>
                      <a:pt x="25" y="299"/>
                      <a:pt x="26" y="300"/>
                      <a:pt x="28" y="300"/>
                    </a:cubicBezTo>
                    <a:cubicBezTo>
                      <a:pt x="31" y="301"/>
                      <a:pt x="37" y="299"/>
                      <a:pt x="48" y="294"/>
                    </a:cubicBezTo>
                    <a:cubicBezTo>
                      <a:pt x="34" y="305"/>
                      <a:pt x="34" y="308"/>
                      <a:pt x="36" y="312"/>
                    </a:cubicBezTo>
                    <a:cubicBezTo>
                      <a:pt x="37" y="313"/>
                      <a:pt x="39" y="314"/>
                      <a:pt x="40" y="315"/>
                    </a:cubicBezTo>
                    <a:cubicBezTo>
                      <a:pt x="47" y="316"/>
                      <a:pt x="70" y="305"/>
                      <a:pt x="122" y="275"/>
                    </a:cubicBezTo>
                    <a:cubicBezTo>
                      <a:pt x="105" y="287"/>
                      <a:pt x="100" y="292"/>
                      <a:pt x="103" y="297"/>
                    </a:cubicBezTo>
                    <a:cubicBezTo>
                      <a:pt x="104" y="299"/>
                      <a:pt x="106" y="300"/>
                      <a:pt x="108" y="301"/>
                    </a:cubicBezTo>
                    <a:cubicBezTo>
                      <a:pt x="112" y="302"/>
                      <a:pt x="122" y="297"/>
                      <a:pt x="149" y="282"/>
                    </a:cubicBezTo>
                    <a:cubicBezTo>
                      <a:pt x="129" y="296"/>
                      <a:pt x="131" y="299"/>
                      <a:pt x="133" y="303"/>
                    </a:cubicBezTo>
                    <a:cubicBezTo>
                      <a:pt x="134" y="304"/>
                      <a:pt x="135" y="305"/>
                      <a:pt x="137" y="306"/>
                    </a:cubicBezTo>
                    <a:cubicBezTo>
                      <a:pt x="145" y="308"/>
                      <a:pt x="183" y="286"/>
                      <a:pt x="359" y="178"/>
                    </a:cubicBezTo>
                    <a:cubicBezTo>
                      <a:pt x="421" y="140"/>
                      <a:pt x="491" y="97"/>
                      <a:pt x="544" y="66"/>
                    </a:cubicBezTo>
                    <a:cubicBezTo>
                      <a:pt x="504" y="91"/>
                      <a:pt x="453" y="122"/>
                      <a:pt x="408" y="149"/>
                    </a:cubicBezTo>
                    <a:cubicBezTo>
                      <a:pt x="186" y="283"/>
                      <a:pt x="187" y="285"/>
                      <a:pt x="192" y="293"/>
                    </a:cubicBezTo>
                    <a:cubicBezTo>
                      <a:pt x="193" y="295"/>
                      <a:pt x="194" y="296"/>
                      <a:pt x="196" y="296"/>
                    </a:cubicBezTo>
                    <a:cubicBezTo>
                      <a:pt x="200" y="297"/>
                      <a:pt x="212" y="292"/>
                      <a:pt x="243" y="274"/>
                    </a:cubicBezTo>
                    <a:cubicBezTo>
                      <a:pt x="207" y="298"/>
                      <a:pt x="206" y="303"/>
                      <a:pt x="209" y="308"/>
                    </a:cubicBezTo>
                    <a:cubicBezTo>
                      <a:pt x="210" y="310"/>
                      <a:pt x="212" y="311"/>
                      <a:pt x="214" y="311"/>
                    </a:cubicBezTo>
                    <a:cubicBezTo>
                      <a:pt x="219" y="313"/>
                      <a:pt x="237" y="305"/>
                      <a:pt x="276" y="282"/>
                    </a:cubicBezTo>
                    <a:cubicBezTo>
                      <a:pt x="269" y="288"/>
                      <a:pt x="270" y="291"/>
                      <a:pt x="272" y="293"/>
                    </a:cubicBezTo>
                    <a:cubicBezTo>
                      <a:pt x="273" y="295"/>
                      <a:pt x="274" y="296"/>
                      <a:pt x="276" y="297"/>
                    </a:cubicBezTo>
                    <a:cubicBezTo>
                      <a:pt x="280" y="297"/>
                      <a:pt x="288" y="294"/>
                      <a:pt x="305" y="285"/>
                    </a:cubicBezTo>
                    <a:cubicBezTo>
                      <a:pt x="279" y="303"/>
                      <a:pt x="280" y="305"/>
                      <a:pt x="283" y="309"/>
                    </a:cubicBezTo>
                    <a:cubicBezTo>
                      <a:pt x="284" y="311"/>
                      <a:pt x="285" y="312"/>
                      <a:pt x="287" y="312"/>
                    </a:cubicBezTo>
                    <a:cubicBezTo>
                      <a:pt x="293" y="314"/>
                      <a:pt x="315" y="304"/>
                      <a:pt x="380" y="265"/>
                    </a:cubicBezTo>
                    <a:cubicBezTo>
                      <a:pt x="343" y="289"/>
                      <a:pt x="344" y="291"/>
                      <a:pt x="347" y="296"/>
                    </a:cubicBezTo>
                    <a:cubicBezTo>
                      <a:pt x="348" y="298"/>
                      <a:pt x="349" y="299"/>
                      <a:pt x="351" y="299"/>
                    </a:cubicBezTo>
                    <a:cubicBezTo>
                      <a:pt x="355" y="300"/>
                      <a:pt x="365" y="296"/>
                      <a:pt x="394" y="280"/>
                    </a:cubicBezTo>
                    <a:cubicBezTo>
                      <a:pt x="390" y="282"/>
                      <a:pt x="387" y="284"/>
                      <a:pt x="385" y="286"/>
                    </a:cubicBezTo>
                    <a:cubicBezTo>
                      <a:pt x="373" y="294"/>
                      <a:pt x="367" y="299"/>
                      <a:pt x="370" y="305"/>
                    </a:cubicBezTo>
                    <a:cubicBezTo>
                      <a:pt x="371" y="306"/>
                      <a:pt x="373" y="307"/>
                      <a:pt x="374" y="308"/>
                    </a:cubicBezTo>
                    <a:cubicBezTo>
                      <a:pt x="378" y="309"/>
                      <a:pt x="387" y="305"/>
                      <a:pt x="431" y="279"/>
                    </a:cubicBezTo>
                    <a:cubicBezTo>
                      <a:pt x="392" y="305"/>
                      <a:pt x="394" y="307"/>
                      <a:pt x="396" y="312"/>
                    </a:cubicBezTo>
                    <a:cubicBezTo>
                      <a:pt x="397" y="314"/>
                      <a:pt x="399" y="315"/>
                      <a:pt x="400" y="315"/>
                    </a:cubicBezTo>
                    <a:cubicBezTo>
                      <a:pt x="401" y="315"/>
                      <a:pt x="401" y="315"/>
                      <a:pt x="402" y="315"/>
                    </a:cubicBezTo>
                    <a:cubicBezTo>
                      <a:pt x="409" y="315"/>
                      <a:pt x="430" y="304"/>
                      <a:pt x="545" y="234"/>
                    </a:cubicBezTo>
                    <a:cubicBezTo>
                      <a:pt x="451" y="293"/>
                      <a:pt x="452" y="295"/>
                      <a:pt x="456" y="302"/>
                    </a:cubicBezTo>
                    <a:cubicBezTo>
                      <a:pt x="457" y="303"/>
                      <a:pt x="458" y="304"/>
                      <a:pt x="460" y="305"/>
                    </a:cubicBezTo>
                    <a:cubicBezTo>
                      <a:pt x="465" y="306"/>
                      <a:pt x="479" y="300"/>
                      <a:pt x="551" y="256"/>
                    </a:cubicBezTo>
                    <a:cubicBezTo>
                      <a:pt x="546" y="259"/>
                      <a:pt x="541" y="263"/>
                      <a:pt x="536" y="266"/>
                    </a:cubicBezTo>
                    <a:cubicBezTo>
                      <a:pt x="500" y="289"/>
                      <a:pt x="498" y="292"/>
                      <a:pt x="501" y="298"/>
                    </a:cubicBezTo>
                    <a:cubicBezTo>
                      <a:pt x="502" y="299"/>
                      <a:pt x="504" y="300"/>
                      <a:pt x="505" y="301"/>
                    </a:cubicBezTo>
                    <a:cubicBezTo>
                      <a:pt x="509" y="302"/>
                      <a:pt x="519" y="298"/>
                      <a:pt x="573" y="265"/>
                    </a:cubicBezTo>
                    <a:cubicBezTo>
                      <a:pt x="514" y="304"/>
                      <a:pt x="515" y="306"/>
                      <a:pt x="518" y="312"/>
                    </a:cubicBezTo>
                    <a:cubicBezTo>
                      <a:pt x="519" y="313"/>
                      <a:pt x="520" y="314"/>
                      <a:pt x="522" y="314"/>
                    </a:cubicBezTo>
                    <a:cubicBezTo>
                      <a:pt x="527" y="316"/>
                      <a:pt x="534" y="313"/>
                      <a:pt x="664" y="234"/>
                    </a:cubicBezTo>
                    <a:cubicBezTo>
                      <a:pt x="642" y="248"/>
                      <a:pt x="621" y="262"/>
                      <a:pt x="604" y="273"/>
                    </a:cubicBezTo>
                    <a:cubicBezTo>
                      <a:pt x="568" y="298"/>
                      <a:pt x="566" y="301"/>
                      <a:pt x="569" y="307"/>
                    </a:cubicBezTo>
                    <a:cubicBezTo>
                      <a:pt x="570" y="308"/>
                      <a:pt x="571" y="309"/>
                      <a:pt x="573" y="310"/>
                    </a:cubicBezTo>
                    <a:cubicBezTo>
                      <a:pt x="578" y="311"/>
                      <a:pt x="582" y="309"/>
                      <a:pt x="658" y="262"/>
                    </a:cubicBezTo>
                    <a:cubicBezTo>
                      <a:pt x="647" y="271"/>
                      <a:pt x="636" y="279"/>
                      <a:pt x="627" y="286"/>
                    </a:cubicBezTo>
                    <a:cubicBezTo>
                      <a:pt x="604" y="303"/>
                      <a:pt x="601" y="306"/>
                      <a:pt x="604" y="312"/>
                    </a:cubicBezTo>
                    <a:cubicBezTo>
                      <a:pt x="605" y="313"/>
                      <a:pt x="606" y="314"/>
                      <a:pt x="608" y="314"/>
                    </a:cubicBezTo>
                    <a:cubicBezTo>
                      <a:pt x="611" y="315"/>
                      <a:pt x="611" y="315"/>
                      <a:pt x="651" y="291"/>
                    </a:cubicBezTo>
                    <a:cubicBezTo>
                      <a:pt x="665" y="283"/>
                      <a:pt x="682" y="272"/>
                      <a:pt x="686" y="271"/>
                    </a:cubicBezTo>
                    <a:cubicBezTo>
                      <a:pt x="687" y="271"/>
                      <a:pt x="688" y="270"/>
                      <a:pt x="688" y="270"/>
                    </a:cubicBezTo>
                    <a:cubicBezTo>
                      <a:pt x="691" y="268"/>
                      <a:pt x="692" y="265"/>
                      <a:pt x="690" y="262"/>
                    </a:cubicBezTo>
                    <a:cubicBezTo>
                      <a:pt x="690" y="260"/>
                      <a:pt x="688" y="259"/>
                      <a:pt x="687" y="259"/>
                    </a:cubicBezTo>
                    <a:cubicBezTo>
                      <a:pt x="686" y="259"/>
                      <a:pt x="685" y="258"/>
                      <a:pt x="684" y="259"/>
                    </a:cubicBezTo>
                    <a:cubicBezTo>
                      <a:pt x="699" y="247"/>
                      <a:pt x="714" y="237"/>
                      <a:pt x="725" y="228"/>
                    </a:cubicBezTo>
                    <a:cubicBezTo>
                      <a:pt x="745" y="214"/>
                      <a:pt x="749" y="210"/>
                      <a:pt x="746" y="205"/>
                    </a:cubicBezTo>
                    <a:cubicBezTo>
                      <a:pt x="745" y="203"/>
                      <a:pt x="743" y="202"/>
                      <a:pt x="742" y="202"/>
                    </a:cubicBezTo>
                    <a:cubicBezTo>
                      <a:pt x="740" y="201"/>
                      <a:pt x="739" y="201"/>
                      <a:pt x="731" y="205"/>
                    </a:cubicBezTo>
                    <a:cubicBezTo>
                      <a:pt x="809" y="154"/>
                      <a:pt x="808" y="152"/>
                      <a:pt x="805" y="146"/>
                    </a:cubicBezTo>
                    <a:close/>
                    <a:moveTo>
                      <a:pt x="107" y="269"/>
                    </a:moveTo>
                    <a:cubicBezTo>
                      <a:pt x="141" y="249"/>
                      <a:pt x="185" y="223"/>
                      <a:pt x="229" y="197"/>
                    </a:cubicBezTo>
                    <a:cubicBezTo>
                      <a:pt x="184" y="224"/>
                      <a:pt x="141" y="250"/>
                      <a:pt x="107" y="269"/>
                    </a:cubicBezTo>
                    <a:close/>
                    <a:moveTo>
                      <a:pt x="266" y="274"/>
                    </a:moveTo>
                    <a:cubicBezTo>
                      <a:pt x="312" y="245"/>
                      <a:pt x="386" y="201"/>
                      <a:pt x="449" y="164"/>
                    </a:cubicBezTo>
                    <a:cubicBezTo>
                      <a:pt x="385" y="203"/>
                      <a:pt x="313" y="247"/>
                      <a:pt x="266" y="27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0" tIns="0" rIns="204158" bIns="34026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r>
                  <a:rPr lang="en-US" sz="2268" kern="0" dirty="0">
                    <a:solidFill>
                      <a:srgbClr val="FFFFFF"/>
                    </a:solidFill>
                    <a:latin typeface="Bebas Neue" panose="020B0506020202020201" pitchFamily="34" charset="0"/>
                  </a:rPr>
                  <a:t>REFLECT</a:t>
                </a:r>
              </a:p>
            </p:txBody>
          </p:sp>
          <p:sp>
            <p:nvSpPr>
              <p:cNvPr id="456" name="Freeform 9"/>
              <p:cNvSpPr>
                <a:spLocks noEditPoints="1"/>
              </p:cNvSpPr>
              <p:nvPr/>
            </p:nvSpPr>
            <p:spPr bwMode="gray">
              <a:xfrm>
                <a:off x="5097909" y="-6356"/>
                <a:ext cx="2333397" cy="921635"/>
              </a:xfrm>
              <a:custGeom>
                <a:avLst/>
                <a:gdLst>
                  <a:gd name="T0" fmla="*/ 284 w 792"/>
                  <a:gd name="T1" fmla="*/ 17 h 313"/>
                  <a:gd name="T2" fmla="*/ 179 w 792"/>
                  <a:gd name="T3" fmla="*/ 17 h 313"/>
                  <a:gd name="T4" fmla="*/ 172 w 792"/>
                  <a:gd name="T5" fmla="*/ 14 h 313"/>
                  <a:gd name="T6" fmla="*/ 540 w 792"/>
                  <a:gd name="T7" fmla="*/ 288 h 313"/>
                  <a:gd name="T8" fmla="*/ 779 w 792"/>
                  <a:gd name="T9" fmla="*/ 168 h 313"/>
                  <a:gd name="T10" fmla="*/ 672 w 792"/>
                  <a:gd name="T11" fmla="*/ 275 h 313"/>
                  <a:gd name="T12" fmla="*/ 644 w 792"/>
                  <a:gd name="T13" fmla="*/ 301 h 313"/>
                  <a:gd name="T14" fmla="*/ 601 w 792"/>
                  <a:gd name="T15" fmla="*/ 299 h 313"/>
                  <a:gd name="T16" fmla="*/ 149 w 792"/>
                  <a:gd name="T17" fmla="*/ 302 h 313"/>
                  <a:gd name="T18" fmla="*/ 12 w 792"/>
                  <a:gd name="T19" fmla="*/ 303 h 313"/>
                  <a:gd name="T20" fmla="*/ 0 w 792"/>
                  <a:gd name="T21" fmla="*/ 285 h 313"/>
                  <a:gd name="T22" fmla="*/ 8 w 792"/>
                  <a:gd name="T23" fmla="*/ 219 h 313"/>
                  <a:gd name="T24" fmla="*/ 79 w 792"/>
                  <a:gd name="T25" fmla="*/ 292 h 313"/>
                  <a:gd name="T26" fmla="*/ 139 w 792"/>
                  <a:gd name="T27" fmla="*/ 291 h 313"/>
                  <a:gd name="T28" fmla="*/ 275 w 792"/>
                  <a:gd name="T29" fmla="*/ 293 h 313"/>
                  <a:gd name="T30" fmla="*/ 326 w 792"/>
                  <a:gd name="T31" fmla="*/ 293 h 313"/>
                  <a:gd name="T32" fmla="*/ 422 w 792"/>
                  <a:gd name="T33" fmla="*/ 294 h 313"/>
                  <a:gd name="T34" fmla="*/ 489 w 792"/>
                  <a:gd name="T35" fmla="*/ 291 h 313"/>
                  <a:gd name="T36" fmla="*/ 540 w 792"/>
                  <a:gd name="T37" fmla="*/ 288 h 313"/>
                  <a:gd name="T38" fmla="*/ 627 w 792"/>
                  <a:gd name="T39" fmla="*/ 286 h 313"/>
                  <a:gd name="T40" fmla="*/ 636 w 792"/>
                  <a:gd name="T41" fmla="*/ 288 h 313"/>
                  <a:gd name="T42" fmla="*/ 661 w 792"/>
                  <a:gd name="T43" fmla="*/ 270 h 313"/>
                  <a:gd name="T44" fmla="*/ 703 w 792"/>
                  <a:gd name="T45" fmla="*/ 226 h 313"/>
                  <a:gd name="T46" fmla="*/ 750 w 792"/>
                  <a:gd name="T47" fmla="*/ 178 h 313"/>
                  <a:gd name="T48" fmla="*/ 766 w 792"/>
                  <a:gd name="T49" fmla="*/ 138 h 313"/>
                  <a:gd name="T50" fmla="*/ 746 w 792"/>
                  <a:gd name="T51" fmla="*/ 118 h 313"/>
                  <a:gd name="T52" fmla="*/ 726 w 792"/>
                  <a:gd name="T53" fmla="*/ 97 h 313"/>
                  <a:gd name="T54" fmla="*/ 697 w 792"/>
                  <a:gd name="T55" fmla="*/ 70 h 313"/>
                  <a:gd name="T56" fmla="*/ 638 w 792"/>
                  <a:gd name="T57" fmla="*/ 16 h 313"/>
                  <a:gd name="T58" fmla="*/ 590 w 792"/>
                  <a:gd name="T59" fmla="*/ 16 h 313"/>
                  <a:gd name="T60" fmla="*/ 483 w 792"/>
                  <a:gd name="T61" fmla="*/ 17 h 313"/>
                  <a:gd name="T62" fmla="*/ 453 w 792"/>
                  <a:gd name="T63" fmla="*/ 16 h 313"/>
                  <a:gd name="T64" fmla="*/ 430 w 792"/>
                  <a:gd name="T65" fmla="*/ 17 h 313"/>
                  <a:gd name="T66" fmla="*/ 394 w 792"/>
                  <a:gd name="T67" fmla="*/ 17 h 313"/>
                  <a:gd name="T68" fmla="*/ 361 w 792"/>
                  <a:gd name="T69" fmla="*/ 18 h 313"/>
                  <a:gd name="T70" fmla="*/ 334 w 792"/>
                  <a:gd name="T71" fmla="*/ 16 h 313"/>
                  <a:gd name="T72" fmla="*/ 304 w 792"/>
                  <a:gd name="T73" fmla="*/ 12 h 313"/>
                  <a:gd name="T74" fmla="*/ 266 w 792"/>
                  <a:gd name="T75" fmla="*/ 15 h 313"/>
                  <a:gd name="T76" fmla="*/ 254 w 792"/>
                  <a:gd name="T77" fmla="*/ 16 h 313"/>
                  <a:gd name="T78" fmla="*/ 239 w 792"/>
                  <a:gd name="T79" fmla="*/ 14 h 313"/>
                  <a:gd name="T80" fmla="*/ 171 w 792"/>
                  <a:gd name="T81" fmla="*/ 12 h 313"/>
                  <a:gd name="T82" fmla="*/ 90 w 792"/>
                  <a:gd name="T83" fmla="*/ 11 h 313"/>
                  <a:gd name="T84" fmla="*/ 41 w 792"/>
                  <a:gd name="T85" fmla="*/ 9 h 313"/>
                  <a:gd name="T86" fmla="*/ 71 w 792"/>
                  <a:gd name="T87" fmla="*/ 7 h 313"/>
                  <a:gd name="T88" fmla="*/ 159 w 792"/>
                  <a:gd name="T89" fmla="*/ 6 h 313"/>
                  <a:gd name="T90" fmla="*/ 319 w 792"/>
                  <a:gd name="T91" fmla="*/ 4 h 313"/>
                  <a:gd name="T92" fmla="*/ 544 w 792"/>
                  <a:gd name="T93" fmla="*/ 2 h 313"/>
                  <a:gd name="T94" fmla="*/ 641 w 792"/>
                  <a:gd name="T95" fmla="*/ 2 h 313"/>
                  <a:gd name="T96" fmla="*/ 650 w 792"/>
                  <a:gd name="T97" fmla="*/ 4 h 313"/>
                  <a:gd name="T98" fmla="*/ 701 w 792"/>
                  <a:gd name="T99" fmla="*/ 54 h 313"/>
                  <a:gd name="T100" fmla="*/ 792 w 792"/>
                  <a:gd name="T101" fmla="*/ 157 h 313"/>
                  <a:gd name="T102" fmla="*/ 782 w 792"/>
                  <a:gd name="T103" fmla="*/ 149 h 313"/>
                  <a:gd name="T104" fmla="*/ 34 w 792"/>
                  <a:gd name="T105" fmla="*/ 6 h 313"/>
                  <a:gd name="T106" fmla="*/ 200 w 792"/>
                  <a:gd name="T107" fmla="*/ 15 h 313"/>
                  <a:gd name="T108" fmla="*/ 239 w 792"/>
                  <a:gd name="T109" fmla="*/ 17 h 313"/>
                  <a:gd name="T110" fmla="*/ 337 w 792"/>
                  <a:gd name="T111" fmla="*/ 17 h 313"/>
                  <a:gd name="T112" fmla="*/ 385 w 792"/>
                  <a:gd name="T113" fmla="*/ 291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92" h="313">
                    <a:moveTo>
                      <a:pt x="21" y="7"/>
                    </a:moveTo>
                    <a:cubicBezTo>
                      <a:pt x="22" y="6"/>
                      <a:pt x="23" y="6"/>
                      <a:pt x="25" y="6"/>
                    </a:cubicBezTo>
                    <a:cubicBezTo>
                      <a:pt x="18" y="7"/>
                      <a:pt x="29" y="8"/>
                      <a:pt x="21" y="7"/>
                    </a:cubicBezTo>
                    <a:close/>
                    <a:moveTo>
                      <a:pt x="635" y="288"/>
                    </a:move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ubicBezTo>
                      <a:pt x="635" y="288"/>
                      <a:pt x="635" y="288"/>
                      <a:pt x="635" y="288"/>
                    </a:cubicBezTo>
                    <a:close/>
                    <a:moveTo>
                      <a:pt x="284" y="17"/>
                    </a:moveTo>
                    <a:cubicBezTo>
                      <a:pt x="283" y="17"/>
                      <a:pt x="282" y="17"/>
                      <a:pt x="282" y="17"/>
                    </a:cubicBezTo>
                    <a:cubicBezTo>
                      <a:pt x="282" y="17"/>
                      <a:pt x="283" y="17"/>
                      <a:pt x="284" y="17"/>
                    </a:cubicBezTo>
                    <a:close/>
                    <a:moveTo>
                      <a:pt x="168" y="16"/>
                    </a:moveTo>
                    <a:cubicBezTo>
                      <a:pt x="170" y="16"/>
                      <a:pt x="171" y="16"/>
                      <a:pt x="172" y="16"/>
                    </a:cubicBezTo>
                    <a:cubicBezTo>
                      <a:pt x="171" y="16"/>
                      <a:pt x="169" y="16"/>
                      <a:pt x="168" y="16"/>
                    </a:cubicBezTo>
                    <a:close/>
                    <a:moveTo>
                      <a:pt x="172" y="16"/>
                    </a:moveTo>
                    <a:cubicBezTo>
                      <a:pt x="174" y="16"/>
                      <a:pt x="175" y="17"/>
                      <a:pt x="178" y="16"/>
                    </a:cubicBezTo>
                    <a:cubicBezTo>
                      <a:pt x="179" y="17"/>
                      <a:pt x="176" y="17"/>
                      <a:pt x="179" y="17"/>
                    </a:cubicBezTo>
                    <a:cubicBezTo>
                      <a:pt x="182" y="17"/>
                      <a:pt x="178" y="15"/>
                      <a:pt x="173" y="15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5"/>
                      <a:pt x="173" y="15"/>
                      <a:pt x="172" y="16"/>
                    </a:cubicBezTo>
                    <a:close/>
                    <a:moveTo>
                      <a:pt x="60" y="7"/>
                    </a:moveTo>
                    <a:cubicBezTo>
                      <a:pt x="60" y="7"/>
                      <a:pt x="59" y="7"/>
                      <a:pt x="59" y="7"/>
                    </a:cubicBezTo>
                    <a:cubicBezTo>
                      <a:pt x="59" y="7"/>
                      <a:pt x="60" y="7"/>
                      <a:pt x="60" y="7"/>
                    </a:cubicBezTo>
                    <a:close/>
                    <a:moveTo>
                      <a:pt x="173" y="15"/>
                    </a:moveTo>
                    <a:cubicBezTo>
                      <a:pt x="172" y="15"/>
                      <a:pt x="172" y="14"/>
                      <a:pt x="172" y="14"/>
                    </a:cubicBezTo>
                    <a:cubicBezTo>
                      <a:pt x="172" y="14"/>
                      <a:pt x="172" y="15"/>
                      <a:pt x="173" y="15"/>
                    </a:cubicBezTo>
                    <a:close/>
                    <a:moveTo>
                      <a:pt x="616" y="2"/>
                    </a:moveTo>
                    <a:cubicBezTo>
                      <a:pt x="616" y="2"/>
                      <a:pt x="616" y="2"/>
                      <a:pt x="616" y="2"/>
                    </a:cubicBezTo>
                    <a:cubicBezTo>
                      <a:pt x="617" y="2"/>
                      <a:pt x="618" y="2"/>
                      <a:pt x="619" y="2"/>
                    </a:cubicBezTo>
                    <a:lnTo>
                      <a:pt x="616" y="2"/>
                    </a:lnTo>
                    <a:close/>
                    <a:moveTo>
                      <a:pt x="540" y="288"/>
                    </a:moveTo>
                    <a:cubicBezTo>
                      <a:pt x="540" y="288"/>
                      <a:pt x="540" y="288"/>
                      <a:pt x="541" y="288"/>
                    </a:cubicBezTo>
                    <a:cubicBezTo>
                      <a:pt x="541" y="287"/>
                      <a:pt x="540" y="288"/>
                      <a:pt x="540" y="288"/>
                    </a:cubicBezTo>
                    <a:close/>
                    <a:moveTo>
                      <a:pt x="792" y="157"/>
                    </a:move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2" y="157"/>
                      <a:pt x="792" y="157"/>
                      <a:pt x="792" y="157"/>
                    </a:cubicBezTo>
                    <a:cubicBezTo>
                      <a:pt x="791" y="157"/>
                      <a:pt x="791" y="157"/>
                      <a:pt x="791" y="157"/>
                    </a:cubicBezTo>
                    <a:cubicBezTo>
                      <a:pt x="787" y="161"/>
                      <a:pt x="787" y="161"/>
                      <a:pt x="787" y="161"/>
                    </a:cubicBezTo>
                    <a:cubicBezTo>
                      <a:pt x="780" y="169"/>
                      <a:pt x="780" y="169"/>
                      <a:pt x="780" y="169"/>
                    </a:cubicBezTo>
                    <a:cubicBezTo>
                      <a:pt x="779" y="168"/>
                      <a:pt x="779" y="168"/>
                      <a:pt x="779" y="168"/>
                    </a:cubicBezTo>
                    <a:cubicBezTo>
                      <a:pt x="774" y="176"/>
                      <a:pt x="762" y="183"/>
                      <a:pt x="758" y="191"/>
                    </a:cubicBezTo>
                    <a:cubicBezTo>
                      <a:pt x="756" y="192"/>
                      <a:pt x="752" y="197"/>
                      <a:pt x="753" y="195"/>
                    </a:cubicBezTo>
                    <a:cubicBezTo>
                      <a:pt x="748" y="201"/>
                      <a:pt x="738" y="208"/>
                      <a:pt x="731" y="216"/>
                    </a:cubicBezTo>
                    <a:cubicBezTo>
                      <a:pt x="723" y="224"/>
                      <a:pt x="717" y="232"/>
                      <a:pt x="708" y="239"/>
                    </a:cubicBezTo>
                    <a:cubicBezTo>
                      <a:pt x="708" y="238"/>
                      <a:pt x="710" y="237"/>
                      <a:pt x="710" y="236"/>
                    </a:cubicBezTo>
                    <a:cubicBezTo>
                      <a:pt x="706" y="239"/>
                      <a:pt x="703" y="245"/>
                      <a:pt x="700" y="245"/>
                    </a:cubicBezTo>
                    <a:cubicBezTo>
                      <a:pt x="698" y="247"/>
                      <a:pt x="699" y="248"/>
                      <a:pt x="700" y="246"/>
                    </a:cubicBezTo>
                    <a:cubicBezTo>
                      <a:pt x="691" y="255"/>
                      <a:pt x="681" y="265"/>
                      <a:pt x="672" y="275"/>
                    </a:cubicBezTo>
                    <a:cubicBezTo>
                      <a:pt x="658" y="290"/>
                      <a:pt x="658" y="290"/>
                      <a:pt x="658" y="290"/>
                    </a:cubicBezTo>
                    <a:cubicBezTo>
                      <a:pt x="651" y="297"/>
                      <a:pt x="651" y="297"/>
                      <a:pt x="651" y="297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0" y="298"/>
                      <a:pt x="650" y="298"/>
                      <a:pt x="650" y="298"/>
                    </a:cubicBezTo>
                    <a:cubicBezTo>
                      <a:pt x="651" y="298"/>
                      <a:pt x="639" y="303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4" y="301"/>
                      <a:pt x="644" y="301"/>
                      <a:pt x="644" y="301"/>
                    </a:cubicBezTo>
                    <a:cubicBezTo>
                      <a:pt x="643" y="301"/>
                      <a:pt x="643" y="301"/>
                      <a:pt x="643" y="301"/>
                    </a:cubicBezTo>
                    <a:cubicBezTo>
                      <a:pt x="641" y="301"/>
                      <a:pt x="641" y="301"/>
                      <a:pt x="641" y="301"/>
                    </a:cubicBezTo>
                    <a:cubicBezTo>
                      <a:pt x="635" y="301"/>
                      <a:pt x="635" y="301"/>
                      <a:pt x="635" y="301"/>
                    </a:cubicBezTo>
                    <a:cubicBezTo>
                      <a:pt x="616" y="299"/>
                      <a:pt x="634" y="297"/>
                      <a:pt x="619" y="299"/>
                    </a:cubicBezTo>
                    <a:cubicBezTo>
                      <a:pt x="618" y="298"/>
                      <a:pt x="618" y="300"/>
                      <a:pt x="618" y="299"/>
                    </a:cubicBezTo>
                    <a:cubicBezTo>
                      <a:pt x="612" y="300"/>
                      <a:pt x="608" y="297"/>
                      <a:pt x="604" y="298"/>
                    </a:cubicBezTo>
                    <a:cubicBezTo>
                      <a:pt x="606" y="299"/>
                      <a:pt x="602" y="299"/>
                      <a:pt x="601" y="299"/>
                    </a:cubicBezTo>
                    <a:cubicBezTo>
                      <a:pt x="589" y="298"/>
                      <a:pt x="587" y="297"/>
                      <a:pt x="578" y="298"/>
                    </a:cubicBezTo>
                    <a:cubicBezTo>
                      <a:pt x="578" y="298"/>
                      <a:pt x="578" y="298"/>
                      <a:pt x="578" y="298"/>
                    </a:cubicBezTo>
                    <a:cubicBezTo>
                      <a:pt x="567" y="300"/>
                      <a:pt x="555" y="299"/>
                      <a:pt x="545" y="301"/>
                    </a:cubicBezTo>
                    <a:cubicBezTo>
                      <a:pt x="484" y="301"/>
                      <a:pt x="426" y="303"/>
                      <a:pt x="367" y="303"/>
                    </a:cubicBezTo>
                    <a:cubicBezTo>
                      <a:pt x="308" y="302"/>
                      <a:pt x="250" y="304"/>
                      <a:pt x="191" y="302"/>
                    </a:cubicBezTo>
                    <a:cubicBezTo>
                      <a:pt x="177" y="300"/>
                      <a:pt x="176" y="300"/>
                      <a:pt x="160" y="301"/>
                    </a:cubicBezTo>
                    <a:cubicBezTo>
                      <a:pt x="161" y="301"/>
                      <a:pt x="162" y="301"/>
                      <a:pt x="161" y="301"/>
                    </a:cubicBezTo>
                    <a:cubicBezTo>
                      <a:pt x="160" y="302"/>
                      <a:pt x="150" y="301"/>
                      <a:pt x="149" y="302"/>
                    </a:cubicBezTo>
                    <a:cubicBezTo>
                      <a:pt x="127" y="302"/>
                      <a:pt x="106" y="302"/>
                      <a:pt x="84" y="302"/>
                    </a:cubicBezTo>
                    <a:cubicBezTo>
                      <a:pt x="87" y="302"/>
                      <a:pt x="89" y="301"/>
                      <a:pt x="85" y="301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80" y="302"/>
                      <a:pt x="80" y="302"/>
                      <a:pt x="80" y="302"/>
                    </a:cubicBezTo>
                    <a:cubicBezTo>
                      <a:pt x="77" y="302"/>
                      <a:pt x="74" y="303"/>
                      <a:pt x="77" y="303"/>
                    </a:cubicBezTo>
                    <a:cubicBezTo>
                      <a:pt x="62" y="303"/>
                      <a:pt x="48" y="303"/>
                      <a:pt x="34" y="303"/>
                    </a:cubicBezTo>
                    <a:cubicBezTo>
                      <a:pt x="13" y="303"/>
                      <a:pt x="13" y="303"/>
                      <a:pt x="13" y="303"/>
                    </a:cubicBezTo>
                    <a:cubicBezTo>
                      <a:pt x="12" y="303"/>
                      <a:pt x="12" y="303"/>
                      <a:pt x="12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1" y="303"/>
                      <a:pt x="11" y="303"/>
                      <a:pt x="11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10" y="303"/>
                      <a:pt x="10" y="303"/>
                      <a:pt x="10" y="303"/>
                    </a:cubicBezTo>
                    <a:cubicBezTo>
                      <a:pt x="6" y="298"/>
                      <a:pt x="21" y="313"/>
                      <a:pt x="0" y="293"/>
                    </a:cubicBezTo>
                    <a:cubicBezTo>
                      <a:pt x="0" y="293"/>
                      <a:pt x="0" y="293"/>
                      <a:pt x="0" y="293"/>
                    </a:cubicBezTo>
                    <a:cubicBezTo>
                      <a:pt x="0" y="290"/>
                      <a:pt x="0" y="290"/>
                      <a:pt x="0" y="290"/>
                    </a:cubicBezTo>
                    <a:cubicBezTo>
                      <a:pt x="0" y="285"/>
                      <a:pt x="0" y="285"/>
                      <a:pt x="0" y="285"/>
                    </a:cubicBezTo>
                    <a:cubicBezTo>
                      <a:pt x="0" y="274"/>
                      <a:pt x="0" y="274"/>
                      <a:pt x="0" y="274"/>
                    </a:cubicBezTo>
                    <a:cubicBezTo>
                      <a:pt x="1" y="246"/>
                      <a:pt x="2" y="218"/>
                      <a:pt x="1" y="190"/>
                    </a:cubicBezTo>
                    <a:cubicBezTo>
                      <a:pt x="2" y="177"/>
                      <a:pt x="2" y="158"/>
                      <a:pt x="1" y="144"/>
                    </a:cubicBezTo>
                    <a:cubicBezTo>
                      <a:pt x="3" y="101"/>
                      <a:pt x="5" y="63"/>
                      <a:pt x="4" y="19"/>
                    </a:cubicBezTo>
                    <a:cubicBezTo>
                      <a:pt x="4" y="19"/>
                      <a:pt x="8" y="25"/>
                      <a:pt x="9" y="43"/>
                    </a:cubicBezTo>
                    <a:cubicBezTo>
                      <a:pt x="12" y="66"/>
                      <a:pt x="9" y="96"/>
                      <a:pt x="11" y="121"/>
                    </a:cubicBezTo>
                    <a:cubicBezTo>
                      <a:pt x="11" y="124"/>
                      <a:pt x="9" y="120"/>
                      <a:pt x="9" y="127"/>
                    </a:cubicBezTo>
                    <a:cubicBezTo>
                      <a:pt x="12" y="151"/>
                      <a:pt x="10" y="189"/>
                      <a:pt x="8" y="219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7" y="222"/>
                      <a:pt x="9" y="229"/>
                      <a:pt x="9" y="235"/>
                    </a:cubicBezTo>
                    <a:cubicBezTo>
                      <a:pt x="9" y="235"/>
                      <a:pt x="8" y="233"/>
                      <a:pt x="8" y="235"/>
                    </a:cubicBezTo>
                    <a:cubicBezTo>
                      <a:pt x="9" y="236"/>
                      <a:pt x="8" y="246"/>
                      <a:pt x="9" y="248"/>
                    </a:cubicBezTo>
                    <a:cubicBezTo>
                      <a:pt x="9" y="250"/>
                      <a:pt x="8" y="250"/>
                      <a:pt x="7" y="253"/>
                    </a:cubicBezTo>
                    <a:cubicBezTo>
                      <a:pt x="9" y="257"/>
                      <a:pt x="9" y="257"/>
                      <a:pt x="9" y="257"/>
                    </a:cubicBezTo>
                    <a:cubicBezTo>
                      <a:pt x="12" y="266"/>
                      <a:pt x="9" y="279"/>
                      <a:pt x="10" y="292"/>
                    </a:cubicBezTo>
                    <a:cubicBezTo>
                      <a:pt x="31" y="294"/>
                      <a:pt x="56" y="291"/>
                      <a:pt x="79" y="292"/>
                    </a:cubicBezTo>
                    <a:cubicBezTo>
                      <a:pt x="78" y="292"/>
                      <a:pt x="78" y="293"/>
                      <a:pt x="79" y="293"/>
                    </a:cubicBezTo>
                    <a:cubicBezTo>
                      <a:pt x="80" y="292"/>
                      <a:pt x="87" y="292"/>
                      <a:pt x="93" y="292"/>
                    </a:cubicBezTo>
                    <a:cubicBezTo>
                      <a:pt x="96" y="293"/>
                      <a:pt x="104" y="290"/>
                      <a:pt x="111" y="291"/>
                    </a:cubicBezTo>
                    <a:cubicBezTo>
                      <a:pt x="111" y="291"/>
                      <a:pt x="111" y="291"/>
                      <a:pt x="111" y="291"/>
                    </a:cubicBezTo>
                    <a:cubicBezTo>
                      <a:pt x="116" y="290"/>
                      <a:pt x="119" y="292"/>
                      <a:pt x="123" y="290"/>
                    </a:cubicBezTo>
                    <a:cubicBezTo>
                      <a:pt x="127" y="292"/>
                      <a:pt x="127" y="292"/>
                      <a:pt x="127" y="292"/>
                    </a:cubicBezTo>
                    <a:cubicBezTo>
                      <a:pt x="129" y="290"/>
                      <a:pt x="134" y="293"/>
                      <a:pt x="139" y="292"/>
                    </a:cubicBezTo>
                    <a:cubicBezTo>
                      <a:pt x="139" y="291"/>
                      <a:pt x="139" y="291"/>
                      <a:pt x="139" y="291"/>
                    </a:cubicBezTo>
                    <a:cubicBezTo>
                      <a:pt x="143" y="291"/>
                      <a:pt x="145" y="292"/>
                      <a:pt x="149" y="291"/>
                    </a:cubicBezTo>
                    <a:cubicBezTo>
                      <a:pt x="149" y="292"/>
                      <a:pt x="149" y="292"/>
                      <a:pt x="149" y="292"/>
                    </a:cubicBezTo>
                    <a:cubicBezTo>
                      <a:pt x="158" y="291"/>
                      <a:pt x="164" y="292"/>
                      <a:pt x="164" y="291"/>
                    </a:cubicBezTo>
                    <a:cubicBezTo>
                      <a:pt x="167" y="292"/>
                      <a:pt x="155" y="291"/>
                      <a:pt x="160" y="293"/>
                    </a:cubicBezTo>
                    <a:cubicBezTo>
                      <a:pt x="190" y="291"/>
                      <a:pt x="221" y="292"/>
                      <a:pt x="251" y="292"/>
                    </a:cubicBezTo>
                    <a:cubicBezTo>
                      <a:pt x="254" y="292"/>
                      <a:pt x="257" y="292"/>
                      <a:pt x="257" y="293"/>
                    </a:cubicBezTo>
                    <a:cubicBezTo>
                      <a:pt x="260" y="293"/>
                      <a:pt x="269" y="293"/>
                      <a:pt x="272" y="292"/>
                    </a:cubicBezTo>
                    <a:cubicBezTo>
                      <a:pt x="271" y="292"/>
                      <a:pt x="273" y="293"/>
                      <a:pt x="275" y="293"/>
                    </a:cubicBezTo>
                    <a:cubicBezTo>
                      <a:pt x="281" y="293"/>
                      <a:pt x="281" y="291"/>
                      <a:pt x="287" y="292"/>
                    </a:cubicBezTo>
                    <a:cubicBezTo>
                      <a:pt x="285" y="292"/>
                      <a:pt x="284" y="293"/>
                      <a:pt x="285" y="293"/>
                    </a:cubicBezTo>
                    <a:cubicBezTo>
                      <a:pt x="290" y="292"/>
                      <a:pt x="297" y="292"/>
                      <a:pt x="303" y="292"/>
                    </a:cubicBezTo>
                    <a:cubicBezTo>
                      <a:pt x="302" y="292"/>
                      <a:pt x="300" y="292"/>
                      <a:pt x="301" y="293"/>
                    </a:cubicBezTo>
                    <a:cubicBezTo>
                      <a:pt x="307" y="291"/>
                      <a:pt x="313" y="293"/>
                      <a:pt x="319" y="292"/>
                    </a:cubicBezTo>
                    <a:cubicBezTo>
                      <a:pt x="316" y="293"/>
                      <a:pt x="316" y="293"/>
                      <a:pt x="316" y="293"/>
                    </a:cubicBezTo>
                    <a:cubicBezTo>
                      <a:pt x="326" y="294"/>
                      <a:pt x="319" y="291"/>
                      <a:pt x="327" y="292"/>
                    </a:cubicBezTo>
                    <a:cubicBezTo>
                      <a:pt x="325" y="292"/>
                      <a:pt x="326" y="292"/>
                      <a:pt x="326" y="293"/>
                    </a:cubicBezTo>
                    <a:cubicBezTo>
                      <a:pt x="333" y="291"/>
                      <a:pt x="346" y="292"/>
                      <a:pt x="353" y="291"/>
                    </a:cubicBezTo>
                    <a:cubicBezTo>
                      <a:pt x="353" y="291"/>
                      <a:pt x="353" y="292"/>
                      <a:pt x="353" y="292"/>
                    </a:cubicBezTo>
                    <a:cubicBezTo>
                      <a:pt x="361" y="291"/>
                      <a:pt x="370" y="292"/>
                      <a:pt x="379" y="291"/>
                    </a:cubicBezTo>
                    <a:cubicBezTo>
                      <a:pt x="382" y="292"/>
                      <a:pt x="378" y="293"/>
                      <a:pt x="386" y="293"/>
                    </a:cubicBezTo>
                    <a:cubicBezTo>
                      <a:pt x="386" y="291"/>
                      <a:pt x="401" y="292"/>
                      <a:pt x="396" y="290"/>
                    </a:cubicBezTo>
                    <a:cubicBezTo>
                      <a:pt x="404" y="291"/>
                      <a:pt x="415" y="291"/>
                      <a:pt x="420" y="291"/>
                    </a:cubicBezTo>
                    <a:cubicBezTo>
                      <a:pt x="417" y="291"/>
                      <a:pt x="424" y="293"/>
                      <a:pt x="418" y="293"/>
                    </a:cubicBezTo>
                    <a:cubicBezTo>
                      <a:pt x="422" y="294"/>
                      <a:pt x="422" y="294"/>
                      <a:pt x="422" y="294"/>
                    </a:cubicBezTo>
                    <a:cubicBezTo>
                      <a:pt x="422" y="295"/>
                      <a:pt x="418" y="294"/>
                      <a:pt x="419" y="295"/>
                    </a:cubicBezTo>
                    <a:cubicBezTo>
                      <a:pt x="422" y="295"/>
                      <a:pt x="431" y="294"/>
                      <a:pt x="434" y="294"/>
                    </a:cubicBezTo>
                    <a:cubicBezTo>
                      <a:pt x="440" y="293"/>
                      <a:pt x="445" y="291"/>
                      <a:pt x="454" y="291"/>
                    </a:cubicBezTo>
                    <a:cubicBezTo>
                      <a:pt x="451" y="291"/>
                      <a:pt x="455" y="292"/>
                      <a:pt x="455" y="293"/>
                    </a:cubicBezTo>
                    <a:cubicBezTo>
                      <a:pt x="467" y="290"/>
                      <a:pt x="467" y="290"/>
                      <a:pt x="467" y="290"/>
                    </a:cubicBezTo>
                    <a:cubicBezTo>
                      <a:pt x="470" y="290"/>
                      <a:pt x="467" y="291"/>
                      <a:pt x="472" y="291"/>
                    </a:cubicBezTo>
                    <a:cubicBezTo>
                      <a:pt x="472" y="290"/>
                      <a:pt x="474" y="290"/>
                      <a:pt x="475" y="290"/>
                    </a:cubicBezTo>
                    <a:cubicBezTo>
                      <a:pt x="476" y="290"/>
                      <a:pt x="488" y="289"/>
                      <a:pt x="489" y="291"/>
                    </a:cubicBezTo>
                    <a:cubicBezTo>
                      <a:pt x="491" y="292"/>
                      <a:pt x="484" y="291"/>
                      <a:pt x="488" y="292"/>
                    </a:cubicBezTo>
                    <a:cubicBezTo>
                      <a:pt x="493" y="292"/>
                      <a:pt x="494" y="291"/>
                      <a:pt x="499" y="291"/>
                    </a:cubicBezTo>
                    <a:cubicBezTo>
                      <a:pt x="499" y="291"/>
                      <a:pt x="499" y="291"/>
                      <a:pt x="499" y="291"/>
                    </a:cubicBezTo>
                    <a:cubicBezTo>
                      <a:pt x="503" y="292"/>
                      <a:pt x="511" y="291"/>
                      <a:pt x="506" y="290"/>
                    </a:cubicBezTo>
                    <a:cubicBezTo>
                      <a:pt x="504" y="290"/>
                      <a:pt x="507" y="291"/>
                      <a:pt x="504" y="290"/>
                    </a:cubicBezTo>
                    <a:cubicBezTo>
                      <a:pt x="506" y="289"/>
                      <a:pt x="513" y="289"/>
                      <a:pt x="519" y="289"/>
                    </a:cubicBezTo>
                    <a:cubicBezTo>
                      <a:pt x="517" y="289"/>
                      <a:pt x="517" y="290"/>
                      <a:pt x="516" y="290"/>
                    </a:cubicBezTo>
                    <a:cubicBezTo>
                      <a:pt x="524" y="289"/>
                      <a:pt x="531" y="288"/>
                      <a:pt x="540" y="288"/>
                    </a:cubicBezTo>
                    <a:cubicBezTo>
                      <a:pt x="539" y="288"/>
                      <a:pt x="538" y="289"/>
                      <a:pt x="537" y="289"/>
                    </a:cubicBezTo>
                    <a:cubicBezTo>
                      <a:pt x="547" y="290"/>
                      <a:pt x="559" y="287"/>
                      <a:pt x="568" y="289"/>
                    </a:cubicBezTo>
                    <a:cubicBezTo>
                      <a:pt x="566" y="289"/>
                      <a:pt x="567" y="288"/>
                      <a:pt x="567" y="288"/>
                    </a:cubicBezTo>
                    <a:cubicBezTo>
                      <a:pt x="573" y="288"/>
                      <a:pt x="572" y="289"/>
                      <a:pt x="576" y="289"/>
                    </a:cubicBezTo>
                    <a:cubicBezTo>
                      <a:pt x="576" y="290"/>
                      <a:pt x="580" y="289"/>
                      <a:pt x="584" y="288"/>
                    </a:cubicBezTo>
                    <a:cubicBezTo>
                      <a:pt x="585" y="288"/>
                      <a:pt x="585" y="288"/>
                      <a:pt x="584" y="289"/>
                    </a:cubicBezTo>
                    <a:cubicBezTo>
                      <a:pt x="591" y="288"/>
                      <a:pt x="607" y="287"/>
                      <a:pt x="618" y="288"/>
                    </a:cubicBezTo>
                    <a:cubicBezTo>
                      <a:pt x="617" y="288"/>
                      <a:pt x="625" y="286"/>
                      <a:pt x="627" y="286"/>
                    </a:cubicBezTo>
                    <a:cubicBezTo>
                      <a:pt x="626" y="288"/>
                      <a:pt x="626" y="288"/>
                      <a:pt x="626" y="288"/>
                    </a:cubicBezTo>
                    <a:cubicBezTo>
                      <a:pt x="627" y="288"/>
                      <a:pt x="628" y="288"/>
                      <a:pt x="629" y="288"/>
                    </a:cubicBezTo>
                    <a:cubicBezTo>
                      <a:pt x="630" y="288"/>
                      <a:pt x="630" y="288"/>
                      <a:pt x="631" y="288"/>
                    </a:cubicBezTo>
                    <a:cubicBezTo>
                      <a:pt x="632" y="288"/>
                      <a:pt x="634" y="288"/>
                      <a:pt x="635" y="288"/>
                    </a:cubicBezTo>
                    <a:cubicBezTo>
                      <a:pt x="633" y="288"/>
                      <a:pt x="632" y="288"/>
                      <a:pt x="631" y="288"/>
                    </a:cubicBezTo>
                    <a:cubicBezTo>
                      <a:pt x="631" y="288"/>
                      <a:pt x="631" y="288"/>
                      <a:pt x="630" y="288"/>
                    </a:cubicBezTo>
                    <a:cubicBezTo>
                      <a:pt x="631" y="288"/>
                      <a:pt x="633" y="288"/>
                      <a:pt x="635" y="288"/>
                    </a:cubicBezTo>
                    <a:cubicBezTo>
                      <a:pt x="635" y="288"/>
                      <a:pt x="635" y="288"/>
                      <a:pt x="636" y="288"/>
                    </a:cubicBezTo>
                    <a:cubicBezTo>
                      <a:pt x="637" y="288"/>
                      <a:pt x="636" y="288"/>
                      <a:pt x="635" y="288"/>
                    </a:cubicBezTo>
                    <a:cubicBezTo>
                      <a:pt x="639" y="288"/>
                      <a:pt x="644" y="287"/>
                      <a:pt x="642" y="288"/>
                    </a:cubicBezTo>
                    <a:cubicBezTo>
                      <a:pt x="641" y="289"/>
                      <a:pt x="641" y="289"/>
                      <a:pt x="641" y="289"/>
                    </a:cubicBezTo>
                    <a:cubicBezTo>
                      <a:pt x="643" y="289"/>
                      <a:pt x="638" y="291"/>
                      <a:pt x="644" y="289"/>
                    </a:cubicBezTo>
                    <a:cubicBezTo>
                      <a:pt x="648" y="284"/>
                      <a:pt x="644" y="287"/>
                      <a:pt x="648" y="283"/>
                    </a:cubicBezTo>
                    <a:cubicBezTo>
                      <a:pt x="651" y="280"/>
                      <a:pt x="651" y="280"/>
                      <a:pt x="651" y="280"/>
                    </a:cubicBezTo>
                    <a:cubicBezTo>
                      <a:pt x="650" y="279"/>
                      <a:pt x="656" y="275"/>
                      <a:pt x="653" y="276"/>
                    </a:cubicBezTo>
                    <a:cubicBezTo>
                      <a:pt x="654" y="276"/>
                      <a:pt x="660" y="268"/>
                      <a:pt x="661" y="270"/>
                    </a:cubicBezTo>
                    <a:cubicBezTo>
                      <a:pt x="661" y="272"/>
                      <a:pt x="661" y="272"/>
                      <a:pt x="661" y="272"/>
                    </a:cubicBezTo>
                    <a:cubicBezTo>
                      <a:pt x="663" y="269"/>
                      <a:pt x="664" y="267"/>
                      <a:pt x="665" y="265"/>
                    </a:cubicBezTo>
                    <a:cubicBezTo>
                      <a:pt x="665" y="264"/>
                      <a:pt x="666" y="264"/>
                      <a:pt x="666" y="264"/>
                    </a:cubicBezTo>
                    <a:cubicBezTo>
                      <a:pt x="665" y="262"/>
                      <a:pt x="672" y="259"/>
                      <a:pt x="673" y="255"/>
                    </a:cubicBezTo>
                    <a:cubicBezTo>
                      <a:pt x="679" y="251"/>
                      <a:pt x="686" y="243"/>
                      <a:pt x="689" y="241"/>
                    </a:cubicBezTo>
                    <a:cubicBezTo>
                      <a:pt x="692" y="237"/>
                      <a:pt x="695" y="233"/>
                      <a:pt x="700" y="230"/>
                    </a:cubicBezTo>
                    <a:cubicBezTo>
                      <a:pt x="699" y="230"/>
                      <a:pt x="698" y="232"/>
                      <a:pt x="698" y="232"/>
                    </a:cubicBezTo>
                    <a:cubicBezTo>
                      <a:pt x="701" y="230"/>
                      <a:pt x="701" y="229"/>
                      <a:pt x="703" y="226"/>
                    </a:cubicBezTo>
                    <a:cubicBezTo>
                      <a:pt x="703" y="227"/>
                      <a:pt x="710" y="222"/>
                      <a:pt x="713" y="219"/>
                    </a:cubicBezTo>
                    <a:cubicBezTo>
                      <a:pt x="716" y="215"/>
                      <a:pt x="714" y="216"/>
                      <a:pt x="714" y="215"/>
                    </a:cubicBezTo>
                    <a:cubicBezTo>
                      <a:pt x="719" y="213"/>
                      <a:pt x="724" y="204"/>
                      <a:pt x="729" y="201"/>
                    </a:cubicBezTo>
                    <a:cubicBezTo>
                      <a:pt x="728" y="202"/>
                      <a:pt x="724" y="207"/>
                      <a:pt x="728" y="204"/>
                    </a:cubicBezTo>
                    <a:cubicBezTo>
                      <a:pt x="733" y="202"/>
                      <a:pt x="734" y="196"/>
                      <a:pt x="740" y="192"/>
                    </a:cubicBezTo>
                    <a:cubicBezTo>
                      <a:pt x="737" y="192"/>
                      <a:pt x="737" y="192"/>
                      <a:pt x="737" y="192"/>
                    </a:cubicBezTo>
                    <a:cubicBezTo>
                      <a:pt x="740" y="190"/>
                      <a:pt x="744" y="183"/>
                      <a:pt x="745" y="185"/>
                    </a:cubicBezTo>
                    <a:cubicBezTo>
                      <a:pt x="747" y="182"/>
                      <a:pt x="752" y="179"/>
                      <a:pt x="750" y="178"/>
                    </a:cubicBezTo>
                    <a:cubicBezTo>
                      <a:pt x="760" y="170"/>
                      <a:pt x="771" y="156"/>
                      <a:pt x="779" y="153"/>
                    </a:cubicBezTo>
                    <a:cubicBezTo>
                      <a:pt x="779" y="152"/>
                      <a:pt x="780" y="151"/>
                      <a:pt x="781" y="150"/>
                    </a:cubicBezTo>
                    <a:cubicBezTo>
                      <a:pt x="781" y="150"/>
                      <a:pt x="780" y="150"/>
                      <a:pt x="780" y="150"/>
                    </a:cubicBezTo>
                    <a:cubicBezTo>
                      <a:pt x="779" y="151"/>
                      <a:pt x="779" y="152"/>
                      <a:pt x="778" y="152"/>
                    </a:cubicBezTo>
                    <a:cubicBezTo>
                      <a:pt x="779" y="151"/>
                      <a:pt x="779" y="150"/>
                      <a:pt x="779" y="150"/>
                    </a:cubicBezTo>
                    <a:cubicBezTo>
                      <a:pt x="779" y="150"/>
                      <a:pt x="779" y="150"/>
                      <a:pt x="779" y="150"/>
                    </a:cubicBezTo>
                    <a:cubicBezTo>
                      <a:pt x="777" y="149"/>
                      <a:pt x="773" y="146"/>
                      <a:pt x="768" y="141"/>
                    </a:cubicBezTo>
                    <a:cubicBezTo>
                      <a:pt x="769" y="141"/>
                      <a:pt x="769" y="140"/>
                      <a:pt x="766" y="138"/>
                    </a:cubicBezTo>
                    <a:cubicBezTo>
                      <a:pt x="761" y="135"/>
                      <a:pt x="761" y="135"/>
                      <a:pt x="761" y="135"/>
                    </a:cubicBezTo>
                    <a:cubicBezTo>
                      <a:pt x="756" y="129"/>
                      <a:pt x="759" y="131"/>
                      <a:pt x="760" y="130"/>
                    </a:cubicBezTo>
                    <a:cubicBezTo>
                      <a:pt x="757" y="127"/>
                      <a:pt x="754" y="124"/>
                      <a:pt x="752" y="123"/>
                    </a:cubicBezTo>
                    <a:cubicBezTo>
                      <a:pt x="750" y="119"/>
                      <a:pt x="750" y="119"/>
                      <a:pt x="750" y="119"/>
                    </a:cubicBezTo>
                    <a:cubicBezTo>
                      <a:pt x="751" y="122"/>
                      <a:pt x="747" y="117"/>
                      <a:pt x="746" y="116"/>
                    </a:cubicBezTo>
                    <a:cubicBezTo>
                      <a:pt x="747" y="117"/>
                      <a:pt x="747" y="117"/>
                      <a:pt x="747" y="117"/>
                    </a:cubicBezTo>
                    <a:cubicBezTo>
                      <a:pt x="747" y="116"/>
                      <a:pt x="744" y="113"/>
                      <a:pt x="742" y="112"/>
                    </a:cubicBezTo>
                    <a:cubicBezTo>
                      <a:pt x="742" y="113"/>
                      <a:pt x="745" y="116"/>
                      <a:pt x="746" y="118"/>
                    </a:cubicBezTo>
                    <a:cubicBezTo>
                      <a:pt x="745" y="117"/>
                      <a:pt x="743" y="115"/>
                      <a:pt x="740" y="113"/>
                    </a:cubicBezTo>
                    <a:cubicBezTo>
                      <a:pt x="742" y="113"/>
                      <a:pt x="736" y="108"/>
                      <a:pt x="734" y="106"/>
                    </a:cubicBezTo>
                    <a:cubicBezTo>
                      <a:pt x="732" y="104"/>
                      <a:pt x="731" y="104"/>
                      <a:pt x="730" y="103"/>
                    </a:cubicBezTo>
                    <a:cubicBezTo>
                      <a:pt x="731" y="103"/>
                      <a:pt x="726" y="99"/>
                      <a:pt x="729" y="101"/>
                    </a:cubicBezTo>
                    <a:cubicBezTo>
                      <a:pt x="730" y="101"/>
                      <a:pt x="730" y="103"/>
                      <a:pt x="732" y="104"/>
                    </a:cubicBezTo>
                    <a:cubicBezTo>
                      <a:pt x="731" y="102"/>
                      <a:pt x="732" y="101"/>
                      <a:pt x="728" y="99"/>
                    </a:cubicBezTo>
                    <a:cubicBezTo>
                      <a:pt x="725" y="97"/>
                      <a:pt x="727" y="101"/>
                      <a:pt x="722" y="96"/>
                    </a:cubicBezTo>
                    <a:cubicBezTo>
                      <a:pt x="724" y="97"/>
                      <a:pt x="724" y="97"/>
                      <a:pt x="726" y="97"/>
                    </a:cubicBezTo>
                    <a:cubicBezTo>
                      <a:pt x="722" y="92"/>
                      <a:pt x="722" y="92"/>
                      <a:pt x="722" y="92"/>
                    </a:cubicBezTo>
                    <a:cubicBezTo>
                      <a:pt x="721" y="93"/>
                      <a:pt x="721" y="93"/>
                      <a:pt x="721" y="93"/>
                    </a:cubicBezTo>
                    <a:cubicBezTo>
                      <a:pt x="720" y="92"/>
                      <a:pt x="721" y="92"/>
                      <a:pt x="721" y="92"/>
                    </a:cubicBezTo>
                    <a:cubicBezTo>
                      <a:pt x="718" y="91"/>
                      <a:pt x="713" y="85"/>
                      <a:pt x="712" y="85"/>
                    </a:cubicBezTo>
                    <a:cubicBezTo>
                      <a:pt x="709" y="83"/>
                      <a:pt x="707" y="80"/>
                      <a:pt x="705" y="78"/>
                    </a:cubicBezTo>
                    <a:cubicBezTo>
                      <a:pt x="706" y="78"/>
                      <a:pt x="706" y="78"/>
                      <a:pt x="706" y="78"/>
                    </a:cubicBezTo>
                    <a:cubicBezTo>
                      <a:pt x="703" y="75"/>
                      <a:pt x="700" y="72"/>
                      <a:pt x="697" y="70"/>
                    </a:cubicBezTo>
                    <a:cubicBezTo>
                      <a:pt x="697" y="70"/>
                      <a:pt x="697" y="70"/>
                      <a:pt x="697" y="70"/>
                    </a:cubicBezTo>
                    <a:cubicBezTo>
                      <a:pt x="696" y="68"/>
                      <a:pt x="692" y="65"/>
                      <a:pt x="690" y="64"/>
                    </a:cubicBezTo>
                    <a:cubicBezTo>
                      <a:pt x="687" y="59"/>
                      <a:pt x="691" y="60"/>
                      <a:pt x="686" y="56"/>
                    </a:cubicBezTo>
                    <a:cubicBezTo>
                      <a:pt x="683" y="53"/>
                      <a:pt x="679" y="52"/>
                      <a:pt x="680" y="54"/>
                    </a:cubicBezTo>
                    <a:cubicBezTo>
                      <a:pt x="674" y="47"/>
                      <a:pt x="665" y="40"/>
                      <a:pt x="660" y="33"/>
                    </a:cubicBezTo>
                    <a:cubicBezTo>
                      <a:pt x="659" y="32"/>
                      <a:pt x="659" y="33"/>
                      <a:pt x="657" y="31"/>
                    </a:cubicBezTo>
                    <a:cubicBezTo>
                      <a:pt x="652" y="26"/>
                      <a:pt x="647" y="21"/>
                      <a:pt x="642" y="16"/>
                    </a:cubicBezTo>
                    <a:cubicBezTo>
                      <a:pt x="641" y="16"/>
                      <a:pt x="641" y="16"/>
                      <a:pt x="641" y="16"/>
                    </a:cubicBezTo>
                    <a:cubicBezTo>
                      <a:pt x="638" y="16"/>
                      <a:pt x="638" y="16"/>
                      <a:pt x="638" y="16"/>
                    </a:cubicBezTo>
                    <a:cubicBezTo>
                      <a:pt x="634" y="16"/>
                      <a:pt x="631" y="15"/>
                      <a:pt x="629" y="15"/>
                    </a:cubicBezTo>
                    <a:cubicBezTo>
                      <a:pt x="633" y="14"/>
                      <a:pt x="629" y="14"/>
                      <a:pt x="629" y="13"/>
                    </a:cubicBezTo>
                    <a:cubicBezTo>
                      <a:pt x="626" y="14"/>
                      <a:pt x="625" y="12"/>
                      <a:pt x="624" y="14"/>
                    </a:cubicBezTo>
                    <a:cubicBezTo>
                      <a:pt x="624" y="15"/>
                      <a:pt x="624" y="15"/>
                      <a:pt x="628" y="16"/>
                    </a:cubicBezTo>
                    <a:cubicBezTo>
                      <a:pt x="619" y="16"/>
                      <a:pt x="607" y="16"/>
                      <a:pt x="602" y="15"/>
                    </a:cubicBezTo>
                    <a:cubicBezTo>
                      <a:pt x="604" y="16"/>
                      <a:pt x="603" y="16"/>
                      <a:pt x="601" y="16"/>
                    </a:cubicBezTo>
                    <a:cubicBezTo>
                      <a:pt x="601" y="15"/>
                      <a:pt x="595" y="14"/>
                      <a:pt x="591" y="15"/>
                    </a:cubicBezTo>
                    <a:cubicBezTo>
                      <a:pt x="590" y="16"/>
                      <a:pt x="590" y="16"/>
                      <a:pt x="590" y="16"/>
                    </a:cubicBezTo>
                    <a:cubicBezTo>
                      <a:pt x="587" y="15"/>
                      <a:pt x="587" y="15"/>
                      <a:pt x="587" y="15"/>
                    </a:cubicBezTo>
                    <a:cubicBezTo>
                      <a:pt x="585" y="15"/>
                      <a:pt x="585" y="17"/>
                      <a:pt x="580" y="16"/>
                    </a:cubicBezTo>
                    <a:cubicBezTo>
                      <a:pt x="580" y="16"/>
                      <a:pt x="580" y="15"/>
                      <a:pt x="579" y="15"/>
                    </a:cubicBezTo>
                    <a:cubicBezTo>
                      <a:pt x="574" y="16"/>
                      <a:pt x="567" y="17"/>
                      <a:pt x="562" y="16"/>
                    </a:cubicBezTo>
                    <a:cubicBezTo>
                      <a:pt x="558" y="15"/>
                      <a:pt x="558" y="15"/>
                      <a:pt x="558" y="15"/>
                    </a:cubicBezTo>
                    <a:cubicBezTo>
                      <a:pt x="556" y="15"/>
                      <a:pt x="552" y="16"/>
                      <a:pt x="556" y="16"/>
                    </a:cubicBezTo>
                    <a:cubicBezTo>
                      <a:pt x="547" y="16"/>
                      <a:pt x="541" y="15"/>
                      <a:pt x="539" y="14"/>
                    </a:cubicBezTo>
                    <a:cubicBezTo>
                      <a:pt x="523" y="17"/>
                      <a:pt x="501" y="17"/>
                      <a:pt x="483" y="17"/>
                    </a:cubicBezTo>
                    <a:cubicBezTo>
                      <a:pt x="484" y="16"/>
                      <a:pt x="484" y="16"/>
                      <a:pt x="484" y="16"/>
                    </a:cubicBezTo>
                    <a:cubicBezTo>
                      <a:pt x="479" y="16"/>
                      <a:pt x="481" y="18"/>
                      <a:pt x="478" y="17"/>
                    </a:cubicBezTo>
                    <a:cubicBezTo>
                      <a:pt x="480" y="16"/>
                      <a:pt x="474" y="16"/>
                      <a:pt x="478" y="15"/>
                    </a:cubicBezTo>
                    <a:cubicBezTo>
                      <a:pt x="471" y="14"/>
                      <a:pt x="469" y="16"/>
                      <a:pt x="465" y="16"/>
                    </a:cubicBezTo>
                    <a:cubicBezTo>
                      <a:pt x="464" y="17"/>
                      <a:pt x="468" y="16"/>
                      <a:pt x="468" y="17"/>
                    </a:cubicBezTo>
                    <a:cubicBezTo>
                      <a:pt x="467" y="17"/>
                      <a:pt x="458" y="16"/>
                      <a:pt x="457" y="18"/>
                    </a:cubicBezTo>
                    <a:cubicBezTo>
                      <a:pt x="455" y="17"/>
                      <a:pt x="457" y="16"/>
                      <a:pt x="458" y="15"/>
                    </a:cubicBezTo>
                    <a:cubicBezTo>
                      <a:pt x="453" y="16"/>
                      <a:pt x="453" y="16"/>
                      <a:pt x="453" y="16"/>
                    </a:cubicBezTo>
                    <a:cubicBezTo>
                      <a:pt x="448" y="14"/>
                      <a:pt x="465" y="13"/>
                      <a:pt x="460" y="11"/>
                    </a:cubicBezTo>
                    <a:cubicBezTo>
                      <a:pt x="456" y="11"/>
                      <a:pt x="456" y="11"/>
                      <a:pt x="456" y="11"/>
                    </a:cubicBezTo>
                    <a:cubicBezTo>
                      <a:pt x="452" y="10"/>
                      <a:pt x="466" y="10"/>
                      <a:pt x="456" y="9"/>
                    </a:cubicBezTo>
                    <a:cubicBezTo>
                      <a:pt x="452" y="10"/>
                      <a:pt x="449" y="12"/>
                      <a:pt x="452" y="13"/>
                    </a:cubicBezTo>
                    <a:cubicBezTo>
                      <a:pt x="444" y="13"/>
                      <a:pt x="448" y="16"/>
                      <a:pt x="439" y="16"/>
                    </a:cubicBezTo>
                    <a:cubicBezTo>
                      <a:pt x="436" y="15"/>
                      <a:pt x="446" y="16"/>
                      <a:pt x="445" y="14"/>
                    </a:cubicBezTo>
                    <a:cubicBezTo>
                      <a:pt x="440" y="13"/>
                      <a:pt x="436" y="15"/>
                      <a:pt x="432" y="15"/>
                    </a:cubicBezTo>
                    <a:cubicBezTo>
                      <a:pt x="436" y="15"/>
                      <a:pt x="433" y="17"/>
                      <a:pt x="430" y="17"/>
                    </a:cubicBezTo>
                    <a:cubicBezTo>
                      <a:pt x="425" y="16"/>
                      <a:pt x="433" y="16"/>
                      <a:pt x="426" y="15"/>
                    </a:cubicBezTo>
                    <a:cubicBezTo>
                      <a:pt x="425" y="16"/>
                      <a:pt x="419" y="17"/>
                      <a:pt x="424" y="17"/>
                    </a:cubicBezTo>
                    <a:cubicBezTo>
                      <a:pt x="422" y="19"/>
                      <a:pt x="417" y="17"/>
                      <a:pt x="413" y="18"/>
                    </a:cubicBezTo>
                    <a:cubicBezTo>
                      <a:pt x="411" y="17"/>
                      <a:pt x="420" y="15"/>
                      <a:pt x="413" y="15"/>
                    </a:cubicBezTo>
                    <a:cubicBezTo>
                      <a:pt x="414" y="16"/>
                      <a:pt x="404" y="16"/>
                      <a:pt x="408" y="18"/>
                    </a:cubicBezTo>
                    <a:cubicBezTo>
                      <a:pt x="405" y="18"/>
                      <a:pt x="404" y="17"/>
                      <a:pt x="407" y="16"/>
                    </a:cubicBezTo>
                    <a:cubicBezTo>
                      <a:pt x="402" y="15"/>
                      <a:pt x="397" y="18"/>
                      <a:pt x="395" y="16"/>
                    </a:cubicBezTo>
                    <a:cubicBezTo>
                      <a:pt x="394" y="17"/>
                      <a:pt x="394" y="17"/>
                      <a:pt x="394" y="17"/>
                    </a:cubicBezTo>
                    <a:cubicBezTo>
                      <a:pt x="392" y="17"/>
                      <a:pt x="391" y="16"/>
                      <a:pt x="388" y="16"/>
                    </a:cubicBezTo>
                    <a:cubicBezTo>
                      <a:pt x="385" y="16"/>
                      <a:pt x="377" y="17"/>
                      <a:pt x="377" y="16"/>
                    </a:cubicBezTo>
                    <a:cubicBezTo>
                      <a:pt x="376" y="16"/>
                      <a:pt x="367" y="16"/>
                      <a:pt x="371" y="17"/>
                    </a:cubicBezTo>
                    <a:cubicBezTo>
                      <a:pt x="376" y="18"/>
                      <a:pt x="377" y="16"/>
                      <a:pt x="380" y="18"/>
                    </a:cubicBezTo>
                    <a:cubicBezTo>
                      <a:pt x="376" y="16"/>
                      <a:pt x="372" y="18"/>
                      <a:pt x="369" y="19"/>
                    </a:cubicBezTo>
                    <a:cubicBezTo>
                      <a:pt x="369" y="18"/>
                      <a:pt x="369" y="18"/>
                      <a:pt x="369" y="18"/>
                    </a:cubicBezTo>
                    <a:cubicBezTo>
                      <a:pt x="367" y="18"/>
                      <a:pt x="363" y="18"/>
                      <a:pt x="362" y="19"/>
                    </a:cubicBezTo>
                    <a:cubicBezTo>
                      <a:pt x="363" y="18"/>
                      <a:pt x="362" y="18"/>
                      <a:pt x="361" y="18"/>
                    </a:cubicBezTo>
                    <a:cubicBezTo>
                      <a:pt x="359" y="19"/>
                      <a:pt x="359" y="19"/>
                      <a:pt x="359" y="19"/>
                    </a:cubicBezTo>
                    <a:cubicBezTo>
                      <a:pt x="352" y="19"/>
                      <a:pt x="357" y="17"/>
                      <a:pt x="350" y="17"/>
                    </a:cubicBezTo>
                    <a:cubicBezTo>
                      <a:pt x="355" y="16"/>
                      <a:pt x="355" y="16"/>
                      <a:pt x="355" y="16"/>
                    </a:cubicBezTo>
                    <a:cubicBezTo>
                      <a:pt x="354" y="16"/>
                      <a:pt x="352" y="15"/>
                      <a:pt x="349" y="16"/>
                    </a:cubicBezTo>
                    <a:cubicBezTo>
                      <a:pt x="347" y="17"/>
                      <a:pt x="345" y="18"/>
                      <a:pt x="344" y="19"/>
                    </a:cubicBezTo>
                    <a:cubicBezTo>
                      <a:pt x="340" y="19"/>
                      <a:pt x="342" y="18"/>
                      <a:pt x="338" y="19"/>
                    </a:cubicBezTo>
                    <a:cubicBezTo>
                      <a:pt x="343" y="17"/>
                      <a:pt x="343" y="17"/>
                      <a:pt x="343" y="17"/>
                    </a:cubicBezTo>
                    <a:cubicBezTo>
                      <a:pt x="344" y="17"/>
                      <a:pt x="340" y="16"/>
                      <a:pt x="334" y="16"/>
                    </a:cubicBezTo>
                    <a:cubicBezTo>
                      <a:pt x="331" y="16"/>
                      <a:pt x="326" y="18"/>
                      <a:pt x="331" y="18"/>
                    </a:cubicBezTo>
                    <a:cubicBezTo>
                      <a:pt x="328" y="18"/>
                      <a:pt x="325" y="18"/>
                      <a:pt x="327" y="17"/>
                    </a:cubicBezTo>
                    <a:cubicBezTo>
                      <a:pt x="321" y="17"/>
                      <a:pt x="327" y="18"/>
                      <a:pt x="322" y="19"/>
                    </a:cubicBezTo>
                    <a:cubicBezTo>
                      <a:pt x="320" y="18"/>
                      <a:pt x="313" y="17"/>
                      <a:pt x="309" y="16"/>
                    </a:cubicBezTo>
                    <a:cubicBezTo>
                      <a:pt x="315" y="14"/>
                      <a:pt x="315" y="14"/>
                      <a:pt x="315" y="14"/>
                    </a:cubicBezTo>
                    <a:cubicBezTo>
                      <a:pt x="311" y="14"/>
                      <a:pt x="311" y="14"/>
                      <a:pt x="311" y="14"/>
                    </a:cubicBezTo>
                    <a:cubicBezTo>
                      <a:pt x="316" y="13"/>
                      <a:pt x="309" y="13"/>
                      <a:pt x="312" y="12"/>
                    </a:cubicBezTo>
                    <a:cubicBezTo>
                      <a:pt x="309" y="11"/>
                      <a:pt x="306" y="12"/>
                      <a:pt x="304" y="12"/>
                    </a:cubicBezTo>
                    <a:cubicBezTo>
                      <a:pt x="311" y="15"/>
                      <a:pt x="296" y="15"/>
                      <a:pt x="298" y="18"/>
                    </a:cubicBezTo>
                    <a:cubicBezTo>
                      <a:pt x="288" y="18"/>
                      <a:pt x="291" y="12"/>
                      <a:pt x="281" y="16"/>
                    </a:cubicBezTo>
                    <a:cubicBezTo>
                      <a:pt x="282" y="16"/>
                      <a:pt x="280" y="17"/>
                      <a:pt x="282" y="17"/>
                    </a:cubicBezTo>
                    <a:cubicBezTo>
                      <a:pt x="278" y="18"/>
                      <a:pt x="279" y="19"/>
                      <a:pt x="273" y="19"/>
                    </a:cubicBezTo>
                    <a:cubicBezTo>
                      <a:pt x="278" y="18"/>
                      <a:pt x="267" y="16"/>
                      <a:pt x="275" y="15"/>
                    </a:cubicBezTo>
                    <a:cubicBezTo>
                      <a:pt x="274" y="16"/>
                      <a:pt x="279" y="16"/>
                      <a:pt x="280" y="15"/>
                    </a:cubicBezTo>
                    <a:cubicBezTo>
                      <a:pt x="278" y="15"/>
                      <a:pt x="281" y="13"/>
                      <a:pt x="274" y="13"/>
                    </a:cubicBezTo>
                    <a:cubicBezTo>
                      <a:pt x="271" y="14"/>
                      <a:pt x="265" y="14"/>
                      <a:pt x="266" y="15"/>
                    </a:cubicBezTo>
                    <a:cubicBezTo>
                      <a:pt x="266" y="16"/>
                      <a:pt x="272" y="15"/>
                      <a:pt x="269" y="16"/>
                    </a:cubicBezTo>
                    <a:cubicBezTo>
                      <a:pt x="262" y="16"/>
                      <a:pt x="261" y="14"/>
                      <a:pt x="257" y="16"/>
                    </a:cubicBezTo>
                    <a:cubicBezTo>
                      <a:pt x="262" y="16"/>
                      <a:pt x="263" y="18"/>
                      <a:pt x="263" y="18"/>
                    </a:cubicBezTo>
                    <a:cubicBezTo>
                      <a:pt x="258" y="19"/>
                      <a:pt x="258" y="19"/>
                      <a:pt x="258" y="19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0" y="18"/>
                      <a:pt x="256" y="20"/>
                      <a:pt x="247" y="19"/>
                    </a:cubicBezTo>
                    <a:cubicBezTo>
                      <a:pt x="243" y="18"/>
                      <a:pt x="243" y="18"/>
                      <a:pt x="243" y="18"/>
                    </a:cubicBezTo>
                    <a:cubicBezTo>
                      <a:pt x="245" y="16"/>
                      <a:pt x="256" y="18"/>
                      <a:pt x="254" y="16"/>
                    </a:cubicBezTo>
                    <a:cubicBezTo>
                      <a:pt x="249" y="16"/>
                      <a:pt x="247" y="17"/>
                      <a:pt x="241" y="17"/>
                    </a:cubicBezTo>
                    <a:cubicBezTo>
                      <a:pt x="243" y="16"/>
                      <a:pt x="244" y="16"/>
                      <a:pt x="245" y="16"/>
                    </a:cubicBezTo>
                    <a:cubicBezTo>
                      <a:pt x="243" y="16"/>
                      <a:pt x="241" y="13"/>
                      <a:pt x="233" y="15"/>
                    </a:cubicBezTo>
                    <a:cubicBezTo>
                      <a:pt x="229" y="16"/>
                      <a:pt x="232" y="16"/>
                      <a:pt x="232" y="16"/>
                    </a:cubicBezTo>
                    <a:cubicBezTo>
                      <a:pt x="223" y="17"/>
                      <a:pt x="220" y="18"/>
                      <a:pt x="214" y="18"/>
                    </a:cubicBezTo>
                    <a:cubicBezTo>
                      <a:pt x="216" y="16"/>
                      <a:pt x="204" y="18"/>
                      <a:pt x="210" y="16"/>
                    </a:cubicBezTo>
                    <a:cubicBezTo>
                      <a:pt x="213" y="17"/>
                      <a:pt x="227" y="17"/>
                      <a:pt x="230" y="15"/>
                    </a:cubicBezTo>
                    <a:cubicBezTo>
                      <a:pt x="227" y="13"/>
                      <a:pt x="237" y="15"/>
                      <a:pt x="239" y="14"/>
                    </a:cubicBezTo>
                    <a:cubicBezTo>
                      <a:pt x="232" y="13"/>
                      <a:pt x="232" y="12"/>
                      <a:pt x="231" y="10"/>
                    </a:cubicBezTo>
                    <a:cubicBezTo>
                      <a:pt x="229" y="10"/>
                      <a:pt x="227" y="11"/>
                      <a:pt x="226" y="11"/>
                    </a:cubicBezTo>
                    <a:cubicBezTo>
                      <a:pt x="225" y="12"/>
                      <a:pt x="227" y="12"/>
                      <a:pt x="228" y="13"/>
                    </a:cubicBezTo>
                    <a:cubicBezTo>
                      <a:pt x="219" y="13"/>
                      <a:pt x="212" y="14"/>
                      <a:pt x="207" y="15"/>
                    </a:cubicBezTo>
                    <a:cubicBezTo>
                      <a:pt x="204" y="14"/>
                      <a:pt x="205" y="13"/>
                      <a:pt x="208" y="13"/>
                    </a:cubicBezTo>
                    <a:cubicBezTo>
                      <a:pt x="199" y="13"/>
                      <a:pt x="188" y="13"/>
                      <a:pt x="179" y="13"/>
                    </a:cubicBezTo>
                    <a:cubicBezTo>
                      <a:pt x="184" y="14"/>
                      <a:pt x="173" y="14"/>
                      <a:pt x="172" y="14"/>
                    </a:cubicBezTo>
                    <a:cubicBezTo>
                      <a:pt x="172" y="14"/>
                      <a:pt x="171" y="13"/>
                      <a:pt x="171" y="12"/>
                    </a:cubicBezTo>
                    <a:cubicBezTo>
                      <a:pt x="165" y="13"/>
                      <a:pt x="172" y="11"/>
                      <a:pt x="165" y="11"/>
                    </a:cubicBezTo>
                    <a:cubicBezTo>
                      <a:pt x="159" y="12"/>
                      <a:pt x="151" y="13"/>
                      <a:pt x="144" y="13"/>
                    </a:cubicBezTo>
                    <a:cubicBezTo>
                      <a:pt x="135" y="12"/>
                      <a:pt x="121" y="13"/>
                      <a:pt x="114" y="13"/>
                    </a:cubicBezTo>
                    <a:cubicBezTo>
                      <a:pt x="109" y="12"/>
                      <a:pt x="112" y="11"/>
                      <a:pt x="108" y="10"/>
                    </a:cubicBezTo>
                    <a:cubicBezTo>
                      <a:pt x="102" y="10"/>
                      <a:pt x="112" y="12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2" y="11"/>
                      <a:pt x="90" y="10"/>
                      <a:pt x="88" y="12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10"/>
                      <a:pt x="87" y="11"/>
                      <a:pt x="86" y="11"/>
                    </a:cubicBezTo>
                    <a:cubicBezTo>
                      <a:pt x="86" y="10"/>
                      <a:pt x="84" y="10"/>
                      <a:pt x="87" y="9"/>
                    </a:cubicBezTo>
                    <a:cubicBezTo>
                      <a:pt x="82" y="8"/>
                      <a:pt x="77" y="10"/>
                      <a:pt x="71" y="10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66" y="12"/>
                      <a:pt x="60" y="11"/>
                      <a:pt x="51" y="11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0"/>
                      <a:pt x="44" y="9"/>
                      <a:pt x="41" y="9"/>
                    </a:cubicBezTo>
                    <a:cubicBezTo>
                      <a:pt x="53" y="7"/>
                      <a:pt x="53" y="7"/>
                      <a:pt x="53" y="7"/>
                    </a:cubicBezTo>
                    <a:cubicBezTo>
                      <a:pt x="57" y="8"/>
                      <a:pt x="49" y="8"/>
                      <a:pt x="51" y="9"/>
                    </a:cubicBezTo>
                    <a:cubicBezTo>
                      <a:pt x="53" y="10"/>
                      <a:pt x="62" y="10"/>
                      <a:pt x="63" y="9"/>
                    </a:cubicBezTo>
                    <a:cubicBezTo>
                      <a:pt x="60" y="9"/>
                      <a:pt x="60" y="9"/>
                      <a:pt x="57" y="10"/>
                    </a:cubicBezTo>
                    <a:cubicBezTo>
                      <a:pt x="56" y="8"/>
                      <a:pt x="61" y="8"/>
                      <a:pt x="63" y="7"/>
                    </a:cubicBezTo>
                    <a:cubicBezTo>
                      <a:pt x="62" y="7"/>
                      <a:pt x="61" y="7"/>
                      <a:pt x="60" y="7"/>
                    </a:cubicBezTo>
                    <a:cubicBezTo>
                      <a:pt x="63" y="6"/>
                      <a:pt x="66" y="6"/>
                      <a:pt x="71" y="6"/>
                    </a:cubicBezTo>
                    <a:cubicBezTo>
                      <a:pt x="68" y="7"/>
                      <a:pt x="71" y="7"/>
                      <a:pt x="71" y="7"/>
                    </a:cubicBezTo>
                    <a:cubicBezTo>
                      <a:pt x="72" y="6"/>
                      <a:pt x="77" y="6"/>
                      <a:pt x="83" y="6"/>
                    </a:cubicBezTo>
                    <a:cubicBezTo>
                      <a:pt x="88" y="8"/>
                      <a:pt x="96" y="5"/>
                      <a:pt x="103" y="6"/>
                    </a:cubicBezTo>
                    <a:cubicBezTo>
                      <a:pt x="100" y="7"/>
                      <a:pt x="96" y="8"/>
                      <a:pt x="92" y="9"/>
                    </a:cubicBezTo>
                    <a:cubicBezTo>
                      <a:pt x="96" y="9"/>
                      <a:pt x="97" y="9"/>
                      <a:pt x="102" y="9"/>
                    </a:cubicBezTo>
                    <a:cubicBezTo>
                      <a:pt x="104" y="8"/>
                      <a:pt x="106" y="7"/>
                      <a:pt x="112" y="6"/>
                    </a:cubicBezTo>
                    <a:cubicBezTo>
                      <a:pt x="112" y="7"/>
                      <a:pt x="112" y="7"/>
                      <a:pt x="112" y="7"/>
                    </a:cubicBezTo>
                    <a:cubicBezTo>
                      <a:pt x="118" y="7"/>
                      <a:pt x="118" y="5"/>
                      <a:pt x="125" y="6"/>
                    </a:cubicBezTo>
                    <a:cubicBezTo>
                      <a:pt x="137" y="6"/>
                      <a:pt x="150" y="6"/>
                      <a:pt x="159" y="6"/>
                    </a:cubicBezTo>
                    <a:cubicBezTo>
                      <a:pt x="160" y="7"/>
                      <a:pt x="160" y="7"/>
                      <a:pt x="160" y="7"/>
                    </a:cubicBezTo>
                    <a:cubicBezTo>
                      <a:pt x="165" y="5"/>
                      <a:pt x="177" y="6"/>
                      <a:pt x="184" y="5"/>
                    </a:cubicBezTo>
                    <a:cubicBezTo>
                      <a:pt x="196" y="6"/>
                      <a:pt x="210" y="4"/>
                      <a:pt x="216" y="6"/>
                    </a:cubicBezTo>
                    <a:cubicBezTo>
                      <a:pt x="237" y="5"/>
                      <a:pt x="256" y="5"/>
                      <a:pt x="277" y="5"/>
                    </a:cubicBezTo>
                    <a:cubicBezTo>
                      <a:pt x="274" y="6"/>
                      <a:pt x="274" y="6"/>
                      <a:pt x="274" y="6"/>
                    </a:cubicBezTo>
                    <a:cubicBezTo>
                      <a:pt x="278" y="5"/>
                      <a:pt x="276" y="7"/>
                      <a:pt x="280" y="7"/>
                    </a:cubicBezTo>
                    <a:cubicBezTo>
                      <a:pt x="276" y="6"/>
                      <a:pt x="285" y="6"/>
                      <a:pt x="288" y="5"/>
                    </a:cubicBezTo>
                    <a:cubicBezTo>
                      <a:pt x="298" y="6"/>
                      <a:pt x="310" y="5"/>
                      <a:pt x="319" y="4"/>
                    </a:cubicBezTo>
                    <a:cubicBezTo>
                      <a:pt x="319" y="5"/>
                      <a:pt x="319" y="5"/>
                      <a:pt x="319" y="5"/>
                    </a:cubicBezTo>
                    <a:cubicBezTo>
                      <a:pt x="328" y="3"/>
                      <a:pt x="338" y="4"/>
                      <a:pt x="349" y="5"/>
                    </a:cubicBezTo>
                    <a:cubicBezTo>
                      <a:pt x="351" y="5"/>
                      <a:pt x="353" y="6"/>
                      <a:pt x="356" y="6"/>
                    </a:cubicBezTo>
                    <a:cubicBezTo>
                      <a:pt x="362" y="4"/>
                      <a:pt x="365" y="4"/>
                      <a:pt x="373" y="3"/>
                    </a:cubicBezTo>
                    <a:cubicBezTo>
                      <a:pt x="380" y="3"/>
                      <a:pt x="390" y="4"/>
                      <a:pt x="396" y="4"/>
                    </a:cubicBezTo>
                    <a:cubicBezTo>
                      <a:pt x="420" y="2"/>
                      <a:pt x="444" y="4"/>
                      <a:pt x="469" y="2"/>
                    </a:cubicBezTo>
                    <a:cubicBezTo>
                      <a:pt x="471" y="3"/>
                      <a:pt x="471" y="3"/>
                      <a:pt x="471" y="3"/>
                    </a:cubicBezTo>
                    <a:cubicBezTo>
                      <a:pt x="495" y="1"/>
                      <a:pt x="524" y="3"/>
                      <a:pt x="544" y="2"/>
                    </a:cubicBezTo>
                    <a:cubicBezTo>
                      <a:pt x="542" y="4"/>
                      <a:pt x="542" y="4"/>
                      <a:pt x="542" y="4"/>
                    </a:cubicBezTo>
                    <a:cubicBezTo>
                      <a:pt x="549" y="5"/>
                      <a:pt x="557" y="3"/>
                      <a:pt x="555" y="2"/>
                    </a:cubicBezTo>
                    <a:cubicBezTo>
                      <a:pt x="562" y="3"/>
                      <a:pt x="571" y="1"/>
                      <a:pt x="576" y="3"/>
                    </a:cubicBezTo>
                    <a:cubicBezTo>
                      <a:pt x="582" y="3"/>
                      <a:pt x="584" y="2"/>
                      <a:pt x="589" y="2"/>
                    </a:cubicBezTo>
                    <a:cubicBezTo>
                      <a:pt x="601" y="2"/>
                      <a:pt x="606" y="2"/>
                      <a:pt x="616" y="2"/>
                    </a:cubicBezTo>
                    <a:cubicBezTo>
                      <a:pt x="615" y="2"/>
                      <a:pt x="615" y="3"/>
                      <a:pt x="618" y="3"/>
                    </a:cubicBezTo>
                    <a:cubicBezTo>
                      <a:pt x="623" y="2"/>
                      <a:pt x="635" y="4"/>
                      <a:pt x="630" y="1"/>
                    </a:cubicBezTo>
                    <a:cubicBezTo>
                      <a:pt x="634" y="2"/>
                      <a:pt x="637" y="2"/>
                      <a:pt x="641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44" y="2"/>
                      <a:pt x="644" y="2"/>
                      <a:pt x="644" y="2"/>
                    </a:cubicBezTo>
                    <a:cubicBezTo>
                      <a:pt x="639" y="0"/>
                      <a:pt x="651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0" y="4"/>
                      <a:pt x="650" y="4"/>
                      <a:pt x="650" y="4"/>
                    </a:cubicBezTo>
                    <a:cubicBezTo>
                      <a:pt x="651" y="5"/>
                      <a:pt x="651" y="5"/>
                      <a:pt x="651" y="5"/>
                    </a:cubicBezTo>
                    <a:cubicBezTo>
                      <a:pt x="655" y="9"/>
                      <a:pt x="655" y="9"/>
                      <a:pt x="655" y="9"/>
                    </a:cubicBezTo>
                    <a:cubicBezTo>
                      <a:pt x="661" y="15"/>
                      <a:pt x="666" y="20"/>
                      <a:pt x="670" y="25"/>
                    </a:cubicBezTo>
                    <a:cubicBezTo>
                      <a:pt x="670" y="24"/>
                      <a:pt x="672" y="26"/>
                      <a:pt x="674" y="27"/>
                    </a:cubicBezTo>
                    <a:cubicBezTo>
                      <a:pt x="682" y="35"/>
                      <a:pt x="690" y="44"/>
                      <a:pt x="697" y="50"/>
                    </a:cubicBezTo>
                    <a:cubicBezTo>
                      <a:pt x="698" y="52"/>
                      <a:pt x="694" y="49"/>
                      <a:pt x="697" y="52"/>
                    </a:cubicBezTo>
                    <a:cubicBezTo>
                      <a:pt x="699" y="54"/>
                      <a:pt x="698" y="52"/>
                      <a:pt x="701" y="54"/>
                    </a:cubicBezTo>
                    <a:cubicBezTo>
                      <a:pt x="715" y="66"/>
                      <a:pt x="727" y="82"/>
                      <a:pt x="739" y="94"/>
                    </a:cubicBezTo>
                    <a:cubicBezTo>
                      <a:pt x="750" y="104"/>
                      <a:pt x="761" y="115"/>
                      <a:pt x="772" y="126"/>
                    </a:cubicBezTo>
                    <a:cubicBezTo>
                      <a:pt x="788" y="142"/>
                      <a:pt x="788" y="142"/>
                      <a:pt x="788" y="142"/>
                    </a:cubicBezTo>
                    <a:cubicBezTo>
                      <a:pt x="790" y="144"/>
                      <a:pt x="790" y="144"/>
                      <a:pt x="790" y="144"/>
                    </a:cubicBezTo>
                    <a:cubicBezTo>
                      <a:pt x="791" y="145"/>
                      <a:pt x="791" y="145"/>
                      <a:pt x="791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45"/>
                      <a:pt x="792" y="145"/>
                      <a:pt x="792" y="145"/>
                    </a:cubicBezTo>
                    <a:cubicBezTo>
                      <a:pt x="792" y="150"/>
                      <a:pt x="792" y="134"/>
                      <a:pt x="792" y="157"/>
                    </a:cubicBezTo>
                    <a:close/>
                    <a:moveTo>
                      <a:pt x="10" y="292"/>
                    </a:moveTo>
                    <a:cubicBezTo>
                      <a:pt x="10" y="291"/>
                      <a:pt x="9" y="291"/>
                      <a:pt x="9" y="292"/>
                    </a:cubicBezTo>
                    <a:cubicBezTo>
                      <a:pt x="9" y="292"/>
                      <a:pt x="10" y="292"/>
                      <a:pt x="10" y="292"/>
                    </a:cubicBezTo>
                    <a:close/>
                    <a:moveTo>
                      <a:pt x="625" y="289"/>
                    </a:moveTo>
                    <a:cubicBezTo>
                      <a:pt x="624" y="289"/>
                      <a:pt x="623" y="289"/>
                      <a:pt x="622" y="289"/>
                    </a:cubicBezTo>
                    <a:cubicBezTo>
                      <a:pt x="623" y="289"/>
                      <a:pt x="624" y="289"/>
                      <a:pt x="625" y="289"/>
                    </a:cubicBezTo>
                    <a:close/>
                    <a:moveTo>
                      <a:pt x="783" y="149"/>
                    </a:moveTo>
                    <a:cubicBezTo>
                      <a:pt x="783" y="149"/>
                      <a:pt x="783" y="149"/>
                      <a:pt x="782" y="149"/>
                    </a:cubicBezTo>
                    <a:cubicBezTo>
                      <a:pt x="782" y="150"/>
                      <a:pt x="782" y="152"/>
                      <a:pt x="782" y="154"/>
                    </a:cubicBezTo>
                    <a:cubicBezTo>
                      <a:pt x="783" y="154"/>
                      <a:pt x="783" y="153"/>
                      <a:pt x="783" y="149"/>
                    </a:cubicBezTo>
                    <a:close/>
                    <a:moveTo>
                      <a:pt x="731" y="216"/>
                    </a:moveTo>
                    <a:cubicBezTo>
                      <a:pt x="731" y="216"/>
                      <a:pt x="731" y="216"/>
                      <a:pt x="731" y="216"/>
                    </a:cubicBezTo>
                    <a:cubicBezTo>
                      <a:pt x="731" y="217"/>
                      <a:pt x="730" y="218"/>
                      <a:pt x="730" y="218"/>
                    </a:cubicBezTo>
                    <a:cubicBezTo>
                      <a:pt x="730" y="218"/>
                      <a:pt x="731" y="217"/>
                      <a:pt x="731" y="216"/>
                    </a:cubicBezTo>
                    <a:close/>
                    <a:moveTo>
                      <a:pt x="36" y="9"/>
                    </a:moveTo>
                    <a:cubicBezTo>
                      <a:pt x="40" y="8"/>
                      <a:pt x="35" y="7"/>
                      <a:pt x="34" y="6"/>
                    </a:cubicBezTo>
                    <a:cubicBezTo>
                      <a:pt x="33" y="7"/>
                      <a:pt x="36" y="8"/>
                      <a:pt x="36" y="9"/>
                    </a:cubicBezTo>
                    <a:close/>
                    <a:moveTo>
                      <a:pt x="169" y="15"/>
                    </a:moveTo>
                    <a:cubicBezTo>
                      <a:pt x="168" y="15"/>
                      <a:pt x="166" y="14"/>
                      <a:pt x="166" y="14"/>
                    </a:cubicBezTo>
                    <a:cubicBezTo>
                      <a:pt x="165" y="15"/>
                      <a:pt x="166" y="15"/>
                      <a:pt x="164" y="15"/>
                    </a:cubicBezTo>
                    <a:cubicBezTo>
                      <a:pt x="165" y="16"/>
                      <a:pt x="167" y="15"/>
                      <a:pt x="169" y="15"/>
                    </a:cubicBezTo>
                    <a:close/>
                    <a:moveTo>
                      <a:pt x="200" y="15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92" y="16"/>
                      <a:pt x="200" y="16"/>
                      <a:pt x="200" y="15"/>
                    </a:cubicBezTo>
                    <a:close/>
                    <a:moveTo>
                      <a:pt x="232" y="18"/>
                    </a:moveTo>
                    <a:cubicBezTo>
                      <a:pt x="231" y="18"/>
                      <a:pt x="230" y="18"/>
                      <a:pt x="230" y="19"/>
                    </a:cubicBezTo>
                    <a:cubicBezTo>
                      <a:pt x="234" y="19"/>
                      <a:pt x="234" y="18"/>
                      <a:pt x="232" y="18"/>
                    </a:cubicBezTo>
                    <a:close/>
                    <a:moveTo>
                      <a:pt x="238" y="17"/>
                    </a:moveTo>
                    <a:cubicBezTo>
                      <a:pt x="237" y="16"/>
                      <a:pt x="236" y="16"/>
                      <a:pt x="234" y="16"/>
                    </a:cubicBezTo>
                    <a:cubicBezTo>
                      <a:pt x="233" y="17"/>
                      <a:pt x="237" y="17"/>
                      <a:pt x="238" y="17"/>
                    </a:cubicBezTo>
                    <a:close/>
                    <a:moveTo>
                      <a:pt x="238" y="17"/>
                    </a:moveTo>
                    <a:cubicBezTo>
                      <a:pt x="239" y="17"/>
                      <a:pt x="239" y="17"/>
                      <a:pt x="239" y="17"/>
                    </a:cubicBezTo>
                    <a:cubicBezTo>
                      <a:pt x="239" y="17"/>
                      <a:pt x="239" y="17"/>
                      <a:pt x="238" y="17"/>
                    </a:cubicBezTo>
                    <a:close/>
                    <a:moveTo>
                      <a:pt x="309" y="18"/>
                    </a:moveTo>
                    <a:cubicBezTo>
                      <a:pt x="308" y="18"/>
                      <a:pt x="304" y="18"/>
                      <a:pt x="302" y="18"/>
                    </a:cubicBezTo>
                    <a:cubicBezTo>
                      <a:pt x="301" y="19"/>
                      <a:pt x="307" y="18"/>
                      <a:pt x="309" y="18"/>
                    </a:cubicBezTo>
                    <a:close/>
                    <a:moveTo>
                      <a:pt x="337" y="17"/>
                    </a:moveTo>
                    <a:cubicBezTo>
                      <a:pt x="336" y="17"/>
                      <a:pt x="335" y="17"/>
                      <a:pt x="334" y="17"/>
                    </a:cubicBezTo>
                    <a:cubicBezTo>
                      <a:pt x="335" y="18"/>
                      <a:pt x="335" y="18"/>
                      <a:pt x="335" y="18"/>
                    </a:cubicBezTo>
                    <a:cubicBezTo>
                      <a:pt x="337" y="18"/>
                      <a:pt x="339" y="17"/>
                      <a:pt x="337" y="17"/>
                    </a:cubicBezTo>
                    <a:close/>
                    <a:moveTo>
                      <a:pt x="734" y="196"/>
                    </a:moveTo>
                    <a:cubicBezTo>
                      <a:pt x="736" y="194"/>
                      <a:pt x="736" y="194"/>
                      <a:pt x="736" y="194"/>
                    </a:cubicBezTo>
                    <a:cubicBezTo>
                      <a:pt x="736" y="193"/>
                      <a:pt x="736" y="193"/>
                      <a:pt x="736" y="193"/>
                    </a:cubicBezTo>
                    <a:lnTo>
                      <a:pt x="734" y="196"/>
                    </a:lnTo>
                    <a:close/>
                    <a:moveTo>
                      <a:pt x="519" y="287"/>
                    </a:moveTo>
                    <a:cubicBezTo>
                      <a:pt x="519" y="287"/>
                      <a:pt x="518" y="288"/>
                      <a:pt x="522" y="288"/>
                    </a:cubicBezTo>
                    <a:cubicBezTo>
                      <a:pt x="518" y="288"/>
                      <a:pt x="522" y="287"/>
                      <a:pt x="519" y="287"/>
                    </a:cubicBezTo>
                    <a:close/>
                    <a:moveTo>
                      <a:pt x="385" y="291"/>
                    </a:moveTo>
                    <a:cubicBezTo>
                      <a:pt x="386" y="292"/>
                      <a:pt x="386" y="292"/>
                      <a:pt x="386" y="292"/>
                    </a:cubicBezTo>
                    <a:cubicBezTo>
                      <a:pt x="386" y="291"/>
                      <a:pt x="386" y="291"/>
                      <a:pt x="386" y="291"/>
                    </a:cubicBezTo>
                    <a:lnTo>
                      <a:pt x="385" y="29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6427" tIns="43213" rIns="86427" bIns="43213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64291">
                  <a:defRPr/>
                </a:pPr>
                <a:endParaRPr lang="en-US" sz="992" kern="0" dirty="0">
                  <a:solidFill>
                    <a:srgbClr val="FFFFFF"/>
                  </a:solidFill>
                  <a:latin typeface="Segoe Script" panose="020B0504020000000003" pitchFamily="34" charset="0"/>
                </a:endParaRPr>
              </a:p>
            </p:txBody>
          </p:sp>
        </p:grpSp>
      </p:grpSp>
      <p:sp>
        <p:nvSpPr>
          <p:cNvPr id="9" name="Rechteck 8"/>
          <p:cNvSpPr/>
          <p:nvPr/>
        </p:nvSpPr>
        <p:spPr>
          <a:xfrm>
            <a:off x="697583" y="4515942"/>
            <a:ext cx="3535690" cy="324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23" dirty="0"/>
              <a:t>          </a:t>
            </a:r>
            <a:r>
              <a:rPr lang="de-DE" sz="1323" dirty="0" smtClean="0"/>
              <a:t>              </a:t>
            </a:r>
            <a:r>
              <a:rPr lang="de-DE" sz="1323" dirty="0"/>
              <a:t>neutral</a:t>
            </a:r>
            <a:endParaRPr lang="de-DE" sz="1701" dirty="0"/>
          </a:p>
        </p:txBody>
      </p:sp>
      <p:sp>
        <p:nvSpPr>
          <p:cNvPr id="151" name="Rechteck 150"/>
          <p:cNvSpPr/>
          <p:nvPr/>
        </p:nvSpPr>
        <p:spPr>
          <a:xfrm>
            <a:off x="4493253" y="4526314"/>
            <a:ext cx="2773311" cy="324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23" dirty="0"/>
              <a:t>Stress </a:t>
            </a:r>
            <a:r>
              <a:rPr lang="de-DE" sz="1323" dirty="0" err="1"/>
              <a:t>risk</a:t>
            </a:r>
            <a:endParaRPr lang="de-DE" sz="1323" dirty="0"/>
          </a:p>
        </p:txBody>
      </p:sp>
      <p:sp>
        <p:nvSpPr>
          <p:cNvPr id="152" name="Rechteck 151"/>
          <p:cNvSpPr/>
          <p:nvPr/>
        </p:nvSpPr>
        <p:spPr>
          <a:xfrm>
            <a:off x="7536069" y="4526314"/>
            <a:ext cx="3410438" cy="324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701"/>
          </a:p>
        </p:txBody>
      </p:sp>
      <p:sp>
        <p:nvSpPr>
          <p:cNvPr id="153" name="Rechteck 152"/>
          <p:cNvSpPr/>
          <p:nvPr/>
        </p:nvSpPr>
        <p:spPr>
          <a:xfrm>
            <a:off x="691157" y="4516580"/>
            <a:ext cx="1836531" cy="3244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DE" sz="1323" dirty="0"/>
              <a:t>Business </a:t>
            </a:r>
            <a:r>
              <a:rPr lang="de-DE" sz="1323" dirty="0" err="1"/>
              <a:t>as</a:t>
            </a:r>
            <a:r>
              <a:rPr lang="de-DE" sz="1323" dirty="0"/>
              <a:t> </a:t>
            </a:r>
            <a:r>
              <a:rPr lang="de-DE" sz="1323" dirty="0" err="1"/>
              <a:t>usual</a:t>
            </a:r>
            <a:endParaRPr lang="de-DE" sz="1323" dirty="0"/>
          </a:p>
        </p:txBody>
      </p:sp>
      <p:sp>
        <p:nvSpPr>
          <p:cNvPr id="155" name="Rechteck 154"/>
          <p:cNvSpPr/>
          <p:nvPr/>
        </p:nvSpPr>
        <p:spPr>
          <a:xfrm>
            <a:off x="4487962" y="4526952"/>
            <a:ext cx="813597" cy="3244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701"/>
          </a:p>
        </p:txBody>
      </p:sp>
      <p:sp>
        <p:nvSpPr>
          <p:cNvPr id="156" name="Rechteck 155"/>
          <p:cNvSpPr/>
          <p:nvPr/>
        </p:nvSpPr>
        <p:spPr>
          <a:xfrm>
            <a:off x="7536069" y="4526952"/>
            <a:ext cx="3199463" cy="32445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427" tIns="43213" rIns="86427" bIns="432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323" dirty="0"/>
              <a:t>Fun </a:t>
            </a:r>
            <a:r>
              <a:rPr lang="de-DE" sz="1323" dirty="0" err="1"/>
              <a:t>and</a:t>
            </a:r>
            <a:r>
              <a:rPr lang="de-DE" sz="1323" dirty="0"/>
              <a:t> </a:t>
            </a:r>
            <a:r>
              <a:rPr lang="de-DE" sz="1323" dirty="0" err="1"/>
              <a:t>games</a:t>
            </a:r>
            <a:endParaRPr lang="de-DE" sz="1323" dirty="0"/>
          </a:p>
        </p:txBody>
      </p:sp>
      <p:sp>
        <p:nvSpPr>
          <p:cNvPr id="36" name="Textfeld 35"/>
          <p:cNvSpPr txBox="1"/>
          <p:nvPr/>
        </p:nvSpPr>
        <p:spPr bwMode="gray">
          <a:xfrm>
            <a:off x="8439060" y="5672124"/>
            <a:ext cx="3046379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#JOURNEY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 rot="16200000">
            <a:off x="-188480" y="4346665"/>
            <a:ext cx="1167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C00000"/>
                </a:solidFill>
                <a:latin typeface="Bebas Neue" panose="020B0506020202020201" charset="0"/>
              </a:rPr>
              <a:t>EMOTIONS</a:t>
            </a:r>
            <a:endParaRPr lang="de-DE" sz="1600" b="1" dirty="0" smtClean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639763" y="2752928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SHOP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37" name="Rechteck 36"/>
          <p:cNvSpPr/>
          <p:nvPr/>
        </p:nvSpPr>
        <p:spPr>
          <a:xfrm>
            <a:off x="1972077" y="2752928"/>
            <a:ext cx="93649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PAY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38" name="Rechteck 37"/>
          <p:cNvSpPr/>
          <p:nvPr/>
        </p:nvSpPr>
        <p:spPr>
          <a:xfrm>
            <a:off x="3276181" y="2757647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DRINK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40" name="Rechteck 39"/>
          <p:cNvSpPr/>
          <p:nvPr/>
        </p:nvSpPr>
        <p:spPr>
          <a:xfrm>
            <a:off x="5912600" y="2180563"/>
            <a:ext cx="989394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100"/>
              </a:lnSpc>
            </a:pPr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SCAN &amp; PLAN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41" name="Rechteck 40"/>
          <p:cNvSpPr/>
          <p:nvPr/>
        </p:nvSpPr>
        <p:spPr>
          <a:xfrm>
            <a:off x="7224028" y="2789620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DROP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8468461" y="2451702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REFUND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43" name="Rechteck 42"/>
          <p:cNvSpPr/>
          <p:nvPr/>
        </p:nvSpPr>
        <p:spPr>
          <a:xfrm>
            <a:off x="9836276" y="2180563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SHARE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8465594" y="3163616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DONATE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5946419" y="3439156"/>
            <a:ext cx="955573" cy="60311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2100"/>
              </a:lnSpc>
            </a:pPr>
            <a:r>
              <a:rPr lang="de-DE" sz="2400" dirty="0" smtClean="0">
                <a:solidFill>
                  <a:srgbClr val="C00000"/>
                </a:solidFill>
                <a:latin typeface="Bebas Neue" panose="020B0506020202020201" charset="0"/>
              </a:rPr>
              <a:t>FIND SHOP</a:t>
            </a:r>
            <a:endParaRPr lang="de-DE" sz="2400" dirty="0">
              <a:solidFill>
                <a:srgbClr val="C00000"/>
              </a:solidFill>
              <a:latin typeface="Bebas Neue" panose="020B0506020202020201" charset="0"/>
            </a:endParaRPr>
          </a:p>
        </p:txBody>
      </p:sp>
      <p:cxnSp>
        <p:nvCxnSpPr>
          <p:cNvPr id="6" name="Gerade Verbindung mit Pfeil 5"/>
          <p:cNvCxnSpPr>
            <a:stCxn id="2" idx="3"/>
          </p:cNvCxnSpPr>
          <p:nvPr/>
        </p:nvCxnSpPr>
        <p:spPr>
          <a:xfrm>
            <a:off x="1595336" y="3054486"/>
            <a:ext cx="376741" cy="33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/>
          <p:cNvCxnSpPr>
            <a:endCxn id="38" idx="1"/>
          </p:cNvCxnSpPr>
          <p:nvPr/>
        </p:nvCxnSpPr>
        <p:spPr>
          <a:xfrm>
            <a:off x="2927650" y="3059205"/>
            <a:ext cx="348531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>
            <a:stCxn id="38" idx="3"/>
            <a:endCxn id="46" idx="1"/>
          </p:cNvCxnSpPr>
          <p:nvPr/>
        </p:nvCxnSpPr>
        <p:spPr>
          <a:xfrm>
            <a:off x="4231754" y="3059205"/>
            <a:ext cx="1714665" cy="681509"/>
          </a:xfrm>
          <a:prstGeom prst="bentConnector3">
            <a:avLst>
              <a:gd name="adj1" fmla="val 15961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winkelter Verbinder 60"/>
          <p:cNvCxnSpPr>
            <a:stCxn id="40" idx="3"/>
            <a:endCxn id="41" idx="1"/>
          </p:cNvCxnSpPr>
          <p:nvPr/>
        </p:nvCxnSpPr>
        <p:spPr>
          <a:xfrm>
            <a:off x="6901994" y="2482121"/>
            <a:ext cx="322034" cy="609057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63"/>
          <p:cNvCxnSpPr>
            <a:stCxn id="46" idx="3"/>
            <a:endCxn id="41" idx="1"/>
          </p:cNvCxnSpPr>
          <p:nvPr/>
        </p:nvCxnSpPr>
        <p:spPr>
          <a:xfrm flipV="1">
            <a:off x="6901992" y="3091178"/>
            <a:ext cx="322036" cy="64953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r Verbinder 66"/>
          <p:cNvCxnSpPr>
            <a:stCxn id="41" idx="3"/>
            <a:endCxn id="42" idx="1"/>
          </p:cNvCxnSpPr>
          <p:nvPr/>
        </p:nvCxnSpPr>
        <p:spPr>
          <a:xfrm flipV="1">
            <a:off x="8179601" y="2753260"/>
            <a:ext cx="288860" cy="337918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winkelter Verbinder 69"/>
          <p:cNvCxnSpPr>
            <a:stCxn id="41" idx="3"/>
            <a:endCxn id="45" idx="1"/>
          </p:cNvCxnSpPr>
          <p:nvPr/>
        </p:nvCxnSpPr>
        <p:spPr>
          <a:xfrm>
            <a:off x="8179601" y="3091178"/>
            <a:ext cx="285993" cy="373996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r Verbinder 72"/>
          <p:cNvCxnSpPr>
            <a:stCxn id="42" idx="3"/>
            <a:endCxn id="43" idx="1"/>
          </p:cNvCxnSpPr>
          <p:nvPr/>
        </p:nvCxnSpPr>
        <p:spPr>
          <a:xfrm flipV="1">
            <a:off x="9424034" y="2482121"/>
            <a:ext cx="412242" cy="271139"/>
          </a:xfrm>
          <a:prstGeom prst="bentConnector3">
            <a:avLst>
              <a:gd name="adj1" fmla="val 5000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uppieren 30"/>
          <p:cNvGrpSpPr/>
          <p:nvPr/>
        </p:nvGrpSpPr>
        <p:grpSpPr>
          <a:xfrm>
            <a:off x="7063010" y="3633170"/>
            <a:ext cx="404786" cy="434082"/>
            <a:chOff x="5541634" y="4448230"/>
            <a:chExt cx="1000900" cy="1237671"/>
          </a:xfrm>
        </p:grpSpPr>
        <p:sp>
          <p:nvSpPr>
            <p:cNvPr id="81" name="Freeform 492"/>
            <p:cNvSpPr>
              <a:spLocks/>
            </p:cNvSpPr>
            <p:nvPr/>
          </p:nvSpPr>
          <p:spPr bwMode="gray">
            <a:xfrm>
              <a:off x="5778406" y="4473343"/>
              <a:ext cx="17937" cy="1435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C6C7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518"/>
            <p:cNvSpPr>
              <a:spLocks/>
            </p:cNvSpPr>
            <p:nvPr/>
          </p:nvSpPr>
          <p:spPr bwMode="gray">
            <a:xfrm>
              <a:off x="5778406" y="4473343"/>
              <a:ext cx="17937" cy="14350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2 h 2"/>
                <a:gd name="T4" fmla="*/ 0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2"/>
                    <a:pt x="2" y="2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C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Rectangle 563"/>
            <p:cNvSpPr>
              <a:spLocks noChangeArrowheads="1"/>
            </p:cNvSpPr>
            <p:nvPr/>
          </p:nvSpPr>
          <p:spPr bwMode="gray">
            <a:xfrm>
              <a:off x="5548809" y="5380968"/>
              <a:ext cx="68162" cy="107624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Rectangle 564"/>
            <p:cNvSpPr>
              <a:spLocks noChangeArrowheads="1"/>
            </p:cNvSpPr>
            <p:nvPr/>
          </p:nvSpPr>
          <p:spPr bwMode="gray">
            <a:xfrm>
              <a:off x="6438498" y="5380968"/>
              <a:ext cx="78924" cy="107624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Oval 565"/>
            <p:cNvSpPr>
              <a:spLocks noChangeArrowheads="1"/>
            </p:cNvSpPr>
            <p:nvPr/>
          </p:nvSpPr>
          <p:spPr bwMode="gray">
            <a:xfrm>
              <a:off x="5548809" y="5294869"/>
              <a:ext cx="968613" cy="391032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Oval 566"/>
            <p:cNvSpPr>
              <a:spLocks noChangeArrowheads="1"/>
            </p:cNvSpPr>
            <p:nvPr/>
          </p:nvSpPr>
          <p:spPr bwMode="gray">
            <a:xfrm>
              <a:off x="5548809" y="5183658"/>
              <a:ext cx="968613" cy="398207"/>
            </a:xfrm>
            <a:prstGeom prst="ellipse">
              <a:avLst/>
            </a:prstGeom>
            <a:solidFill>
              <a:srgbClr val="EBC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Oval 567"/>
            <p:cNvSpPr>
              <a:spLocks noChangeArrowheads="1"/>
            </p:cNvSpPr>
            <p:nvPr/>
          </p:nvSpPr>
          <p:spPr bwMode="gray">
            <a:xfrm>
              <a:off x="5652845" y="5226707"/>
              <a:ext cx="760540" cy="254709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Rectangle 568"/>
            <p:cNvSpPr>
              <a:spLocks noChangeArrowheads="1"/>
            </p:cNvSpPr>
            <p:nvPr/>
          </p:nvSpPr>
          <p:spPr bwMode="gray">
            <a:xfrm>
              <a:off x="5541634" y="5219532"/>
              <a:ext cx="75337" cy="118386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Rectangle 569"/>
            <p:cNvSpPr>
              <a:spLocks noChangeArrowheads="1"/>
            </p:cNvSpPr>
            <p:nvPr/>
          </p:nvSpPr>
          <p:spPr bwMode="gray">
            <a:xfrm>
              <a:off x="6438498" y="5219532"/>
              <a:ext cx="78924" cy="118386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Oval 570"/>
            <p:cNvSpPr>
              <a:spLocks noChangeArrowheads="1"/>
            </p:cNvSpPr>
            <p:nvPr/>
          </p:nvSpPr>
          <p:spPr bwMode="gray">
            <a:xfrm>
              <a:off x="5541634" y="5133434"/>
              <a:ext cx="975788" cy="398207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Oval 571"/>
            <p:cNvSpPr>
              <a:spLocks noChangeArrowheads="1"/>
            </p:cNvSpPr>
            <p:nvPr/>
          </p:nvSpPr>
          <p:spPr bwMode="gray">
            <a:xfrm>
              <a:off x="5541634" y="5032985"/>
              <a:ext cx="975788" cy="387445"/>
            </a:xfrm>
            <a:prstGeom prst="ellipse">
              <a:avLst/>
            </a:prstGeom>
            <a:solidFill>
              <a:srgbClr val="EBC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Oval 572"/>
            <p:cNvSpPr>
              <a:spLocks noChangeArrowheads="1"/>
            </p:cNvSpPr>
            <p:nvPr/>
          </p:nvSpPr>
          <p:spPr bwMode="gray">
            <a:xfrm>
              <a:off x="5652845" y="5065272"/>
              <a:ext cx="753366" cy="261884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Rectangle 573"/>
            <p:cNvSpPr>
              <a:spLocks noChangeArrowheads="1"/>
            </p:cNvSpPr>
            <p:nvPr/>
          </p:nvSpPr>
          <p:spPr bwMode="gray">
            <a:xfrm>
              <a:off x="5541634" y="5072447"/>
              <a:ext cx="68162" cy="111211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Rectangle 574"/>
            <p:cNvSpPr>
              <a:spLocks noChangeArrowheads="1"/>
            </p:cNvSpPr>
            <p:nvPr/>
          </p:nvSpPr>
          <p:spPr bwMode="gray">
            <a:xfrm>
              <a:off x="6431323" y="5072447"/>
              <a:ext cx="75337" cy="111211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Oval 575"/>
            <p:cNvSpPr>
              <a:spLocks noChangeArrowheads="1"/>
            </p:cNvSpPr>
            <p:nvPr/>
          </p:nvSpPr>
          <p:spPr bwMode="gray">
            <a:xfrm>
              <a:off x="5541634" y="4979173"/>
              <a:ext cx="965025" cy="401795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Oval 576"/>
            <p:cNvSpPr>
              <a:spLocks noChangeArrowheads="1"/>
            </p:cNvSpPr>
            <p:nvPr/>
          </p:nvSpPr>
          <p:spPr bwMode="gray">
            <a:xfrm>
              <a:off x="5541634" y="4878725"/>
              <a:ext cx="965025" cy="391032"/>
            </a:xfrm>
            <a:prstGeom prst="ellipse">
              <a:avLst/>
            </a:prstGeom>
            <a:solidFill>
              <a:srgbClr val="EBC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Oval 577"/>
            <p:cNvSpPr>
              <a:spLocks noChangeArrowheads="1"/>
            </p:cNvSpPr>
            <p:nvPr/>
          </p:nvSpPr>
          <p:spPr bwMode="gray">
            <a:xfrm>
              <a:off x="5642083" y="4921774"/>
              <a:ext cx="764128" cy="254709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Rectangle 578"/>
            <p:cNvSpPr>
              <a:spLocks noChangeArrowheads="1"/>
            </p:cNvSpPr>
            <p:nvPr/>
          </p:nvSpPr>
          <p:spPr bwMode="gray">
            <a:xfrm>
              <a:off x="5548809" y="4946886"/>
              <a:ext cx="68162" cy="111211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Rectangle 579"/>
            <p:cNvSpPr>
              <a:spLocks noChangeArrowheads="1"/>
            </p:cNvSpPr>
            <p:nvPr/>
          </p:nvSpPr>
          <p:spPr bwMode="gray">
            <a:xfrm>
              <a:off x="6438498" y="4946886"/>
              <a:ext cx="78924" cy="111211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Oval 580"/>
            <p:cNvSpPr>
              <a:spLocks noChangeArrowheads="1"/>
            </p:cNvSpPr>
            <p:nvPr/>
          </p:nvSpPr>
          <p:spPr bwMode="gray">
            <a:xfrm>
              <a:off x="5548809" y="4860787"/>
              <a:ext cx="968613" cy="391032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Oval 581"/>
            <p:cNvSpPr>
              <a:spLocks noChangeArrowheads="1"/>
            </p:cNvSpPr>
            <p:nvPr/>
          </p:nvSpPr>
          <p:spPr bwMode="gray">
            <a:xfrm>
              <a:off x="5548809" y="4753164"/>
              <a:ext cx="968613" cy="387445"/>
            </a:xfrm>
            <a:prstGeom prst="ellipse">
              <a:avLst/>
            </a:prstGeom>
            <a:solidFill>
              <a:srgbClr val="EBC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Oval 582"/>
            <p:cNvSpPr>
              <a:spLocks noChangeArrowheads="1"/>
            </p:cNvSpPr>
            <p:nvPr/>
          </p:nvSpPr>
          <p:spPr bwMode="gray">
            <a:xfrm>
              <a:off x="5652845" y="4792626"/>
              <a:ext cx="760540" cy="254709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Rectangle 583"/>
            <p:cNvSpPr>
              <a:spLocks noChangeArrowheads="1"/>
            </p:cNvSpPr>
            <p:nvPr/>
          </p:nvSpPr>
          <p:spPr bwMode="gray">
            <a:xfrm>
              <a:off x="5566746" y="4810563"/>
              <a:ext cx="75337" cy="118386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Rectangle 584"/>
            <p:cNvSpPr>
              <a:spLocks noChangeArrowheads="1"/>
            </p:cNvSpPr>
            <p:nvPr/>
          </p:nvSpPr>
          <p:spPr bwMode="gray">
            <a:xfrm>
              <a:off x="6463610" y="4810563"/>
              <a:ext cx="78924" cy="118386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585"/>
            <p:cNvSpPr>
              <a:spLocks noChangeArrowheads="1"/>
            </p:cNvSpPr>
            <p:nvPr/>
          </p:nvSpPr>
          <p:spPr bwMode="gray">
            <a:xfrm>
              <a:off x="5566746" y="4728052"/>
              <a:ext cx="975788" cy="398207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Oval 586"/>
            <p:cNvSpPr>
              <a:spLocks noChangeArrowheads="1"/>
            </p:cNvSpPr>
            <p:nvPr/>
          </p:nvSpPr>
          <p:spPr bwMode="gray">
            <a:xfrm>
              <a:off x="5566746" y="4616841"/>
              <a:ext cx="975788" cy="398207"/>
            </a:xfrm>
            <a:prstGeom prst="ellipse">
              <a:avLst/>
            </a:prstGeom>
            <a:solidFill>
              <a:srgbClr val="EBC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Oval 587"/>
            <p:cNvSpPr>
              <a:spLocks noChangeArrowheads="1"/>
            </p:cNvSpPr>
            <p:nvPr/>
          </p:nvSpPr>
          <p:spPr bwMode="gray">
            <a:xfrm>
              <a:off x="5677958" y="4659890"/>
              <a:ext cx="753366" cy="254709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Rectangle 588"/>
            <p:cNvSpPr>
              <a:spLocks noChangeArrowheads="1"/>
            </p:cNvSpPr>
            <p:nvPr/>
          </p:nvSpPr>
          <p:spPr bwMode="gray">
            <a:xfrm>
              <a:off x="5541634" y="4641953"/>
              <a:ext cx="68162" cy="111211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Rectangle 589"/>
            <p:cNvSpPr>
              <a:spLocks noChangeArrowheads="1"/>
            </p:cNvSpPr>
            <p:nvPr/>
          </p:nvSpPr>
          <p:spPr bwMode="gray">
            <a:xfrm>
              <a:off x="6431323" y="4641953"/>
              <a:ext cx="75337" cy="111211"/>
            </a:xfrm>
            <a:prstGeom prst="rect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Oval 590"/>
            <p:cNvSpPr>
              <a:spLocks noChangeArrowheads="1"/>
            </p:cNvSpPr>
            <p:nvPr/>
          </p:nvSpPr>
          <p:spPr bwMode="gray">
            <a:xfrm>
              <a:off x="5541634" y="4548679"/>
              <a:ext cx="965025" cy="398207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Oval 591"/>
            <p:cNvSpPr>
              <a:spLocks noChangeArrowheads="1"/>
            </p:cNvSpPr>
            <p:nvPr/>
          </p:nvSpPr>
          <p:spPr bwMode="gray">
            <a:xfrm>
              <a:off x="5541634" y="4448230"/>
              <a:ext cx="965025" cy="387445"/>
            </a:xfrm>
            <a:prstGeom prst="ellipse">
              <a:avLst/>
            </a:prstGeom>
            <a:solidFill>
              <a:srgbClr val="EBC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Oval 592"/>
            <p:cNvSpPr>
              <a:spLocks noChangeArrowheads="1"/>
            </p:cNvSpPr>
            <p:nvPr/>
          </p:nvSpPr>
          <p:spPr bwMode="gray">
            <a:xfrm>
              <a:off x="5642083" y="4487692"/>
              <a:ext cx="764128" cy="254709"/>
            </a:xfrm>
            <a:prstGeom prst="ellipse">
              <a:avLst/>
            </a:prstGeom>
            <a:solidFill>
              <a:srgbClr val="FBD2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71013" name="Picture 5" descr="Bildergebnis fÃ¼r twint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289" y="1986201"/>
            <a:ext cx="416465" cy="5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8" name="Grafik 4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05674">
            <a:off x="7310498" y="2018636"/>
            <a:ext cx="632597" cy="397888"/>
          </a:xfrm>
          <a:prstGeom prst="rect">
            <a:avLst/>
          </a:prstGeom>
        </p:spPr>
      </p:pic>
      <p:pic>
        <p:nvPicPr>
          <p:cNvPr id="459" name="Grafik 45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0" b="21240"/>
          <a:stretch/>
        </p:blipFill>
        <p:spPr>
          <a:xfrm>
            <a:off x="7339122" y="2338422"/>
            <a:ext cx="297148" cy="519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Grafik 12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85013" y="4138878"/>
            <a:ext cx="776147" cy="776147"/>
          </a:xfrm>
          <a:prstGeom prst="rect">
            <a:avLst/>
          </a:prstGeom>
        </p:spPr>
      </p:pic>
      <p:sp>
        <p:nvSpPr>
          <p:cNvPr id="460" name="Gleichschenkliges Dreieck 459"/>
          <p:cNvSpPr/>
          <p:nvPr/>
        </p:nvSpPr>
        <p:spPr>
          <a:xfrm rot="5400000">
            <a:off x="2420730" y="4619335"/>
            <a:ext cx="352671" cy="1268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4" name="Gleichschenkliges Dreieck 123"/>
          <p:cNvSpPr/>
          <p:nvPr/>
        </p:nvSpPr>
        <p:spPr>
          <a:xfrm rot="5400000">
            <a:off x="5194240" y="4624745"/>
            <a:ext cx="361321" cy="14668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25" name="Gleichschenkliges Dreieck 124"/>
          <p:cNvSpPr/>
          <p:nvPr/>
        </p:nvSpPr>
        <p:spPr>
          <a:xfrm rot="5400000">
            <a:off x="10629236" y="4611621"/>
            <a:ext cx="373659" cy="161067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/>
        </p:nvSpPr>
        <p:spPr bwMode="gray">
          <a:xfrm>
            <a:off x="4874772" y="3519792"/>
            <a:ext cx="516925" cy="526693"/>
          </a:xfrm>
          <a:prstGeom prst="ellipse">
            <a:avLst/>
          </a:prstGeom>
          <a:blipFill dpi="0" rotWithShape="1">
            <a:blip r:embed="rId4"/>
            <a:srcRect/>
            <a:stretch>
              <a:fillRect b="-20000"/>
            </a:stretch>
          </a:blip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132" name="Ellipse 131"/>
          <p:cNvSpPr/>
          <p:nvPr/>
        </p:nvSpPr>
        <p:spPr bwMode="gray">
          <a:xfrm>
            <a:off x="5163966" y="3742646"/>
            <a:ext cx="496460" cy="477897"/>
          </a:xfrm>
          <a:prstGeom prst="ellipse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cxnSp>
        <p:nvCxnSpPr>
          <p:cNvPr id="141" name="Gewinkelter Verbinder 140"/>
          <p:cNvCxnSpPr/>
          <p:nvPr/>
        </p:nvCxnSpPr>
        <p:spPr>
          <a:xfrm flipV="1">
            <a:off x="4231754" y="2451371"/>
            <a:ext cx="1671395" cy="607834"/>
          </a:xfrm>
          <a:prstGeom prst="bentConnector3">
            <a:avLst>
              <a:gd name="adj1" fmla="val 15807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Ellipse 148"/>
          <p:cNvSpPr/>
          <p:nvPr/>
        </p:nvSpPr>
        <p:spPr bwMode="gray">
          <a:xfrm>
            <a:off x="4648869" y="2388599"/>
            <a:ext cx="370491" cy="393917"/>
          </a:xfrm>
          <a:prstGeom prst="ellipse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5959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150" name="Ellipse 149"/>
          <p:cNvSpPr/>
          <p:nvPr/>
        </p:nvSpPr>
        <p:spPr bwMode="gray">
          <a:xfrm>
            <a:off x="4889576" y="2265491"/>
            <a:ext cx="377685" cy="393917"/>
          </a:xfrm>
          <a:prstGeom prst="ellipse">
            <a:avLst/>
          </a:prstGeom>
          <a:blipFill dpi="0"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  <p:sp>
        <p:nvSpPr>
          <p:cNvPr id="154" name="Ellipse 153"/>
          <p:cNvSpPr/>
          <p:nvPr/>
        </p:nvSpPr>
        <p:spPr bwMode="gray">
          <a:xfrm>
            <a:off x="4695784" y="2074265"/>
            <a:ext cx="375174" cy="393917"/>
          </a:xfrm>
          <a:prstGeom prst="ellipse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 dirty="0"/>
          </a:p>
        </p:txBody>
      </p:sp>
    </p:spTree>
    <p:extLst>
      <p:ext uri="{BB962C8B-B14F-4D97-AF65-F5344CB8AC3E}">
        <p14:creationId xmlns:p14="http://schemas.microsoft.com/office/powerpoint/2010/main" val="231017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51476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88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 bwMode="gray">
          <a:xfrm>
            <a:off x="8886825" y="5672124"/>
            <a:ext cx="2465264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#WHERE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4" name="Textfeld 33"/>
          <p:cNvSpPr txBox="1"/>
          <p:nvPr/>
        </p:nvSpPr>
        <p:spPr bwMode="gray">
          <a:xfrm>
            <a:off x="7322814" y="2230230"/>
            <a:ext cx="4011475" cy="7520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Modelling trips with mobile cell data from Swisscom Open Source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8" name="Textfeld 37"/>
          <p:cNvSpPr txBox="1"/>
          <p:nvPr/>
        </p:nvSpPr>
        <p:spPr bwMode="gray">
          <a:xfrm>
            <a:off x="7322816" y="3402263"/>
            <a:ext cx="3745234" cy="1024955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EXTRAPOLATE needed #return-</a:t>
            </a:r>
            <a:r>
              <a:rPr lang="en-US" sz="2400" dirty="0" err="1" smtClean="0">
                <a:solidFill>
                  <a:srgbClr val="C00000"/>
                </a:solidFill>
                <a:latin typeface="Bebas Neue" panose="020B0506020202020201" pitchFamily="34" charset="0"/>
              </a:rPr>
              <a:t>maschines</a:t>
            </a: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 per TRIP END POINT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506020202020201" pitchFamily="34" charset="0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39" name="Textfeld 38"/>
          <p:cNvSpPr txBox="1"/>
          <p:nvPr/>
        </p:nvSpPr>
        <p:spPr bwMode="gray">
          <a:xfrm>
            <a:off x="7329884" y="4676386"/>
            <a:ext cx="3745234" cy="66485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tx2"/>
                </a:solidFill>
                <a:latin typeface="Bebas Neue" panose="020B0506020202020201" pitchFamily="34" charset="0"/>
              </a:rPr>
              <a:t>MAP SHOPS FOR MANUAL RETURN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Bebas Neue" panose="020B0506020202020201" pitchFamily="34" charset="0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0" name="Textfeld 39"/>
          <p:cNvSpPr txBox="1"/>
          <p:nvPr/>
        </p:nvSpPr>
        <p:spPr>
          <a:xfrm>
            <a:off x="1959037" y="5103091"/>
            <a:ext cx="4917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smtClean="0">
                <a:solidFill>
                  <a:schemeClr val="bg1"/>
                </a:solidFill>
              </a:rPr>
              <a:t>©Swisscom open </a:t>
            </a:r>
            <a:r>
              <a:rPr lang="de-DE" sz="1100" dirty="0" err="1" smtClean="0">
                <a:solidFill>
                  <a:schemeClr val="bg1"/>
                </a:solidFill>
              </a:rPr>
              <a:t>data</a:t>
            </a:r>
            <a:r>
              <a:rPr lang="de-DE" sz="1100" dirty="0" smtClean="0">
                <a:solidFill>
                  <a:schemeClr val="bg1"/>
                </a:solidFill>
              </a:rPr>
              <a:t> - mobile </a:t>
            </a:r>
            <a:r>
              <a:rPr lang="de-DE" sz="1100" dirty="0" err="1" smtClean="0">
                <a:solidFill>
                  <a:schemeClr val="bg1"/>
                </a:solidFill>
              </a:rPr>
              <a:t>cell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data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public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transport</a:t>
            </a:r>
            <a:endParaRPr lang="de-DE" sz="1100" dirty="0" smtClean="0">
              <a:solidFill>
                <a:schemeClr val="bg1"/>
              </a:solidFill>
            </a:endParaRPr>
          </a:p>
        </p:txBody>
      </p:sp>
      <p:sp>
        <p:nvSpPr>
          <p:cNvPr id="42" name="Textfeld 41"/>
          <p:cNvSpPr txBox="1"/>
          <p:nvPr/>
        </p:nvSpPr>
        <p:spPr bwMode="gray">
          <a:xfrm>
            <a:off x="7322815" y="1394293"/>
            <a:ext cx="4011475" cy="419661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230 Train Stations in Switzerland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1460968"/>
            <a:ext cx="6496050" cy="35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24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 bwMode="gray">
          <a:xfrm>
            <a:off x="8886825" y="5672124"/>
            <a:ext cx="2465264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#WHERE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 bwMode="gray">
          <a:xfrm>
            <a:off x="7322814" y="2230230"/>
            <a:ext cx="4011475" cy="7520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Modelling trips with mobile cell data from Swisscom Open Source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0" name="Textfeld 39"/>
          <p:cNvSpPr txBox="1"/>
          <p:nvPr/>
        </p:nvSpPr>
        <p:spPr bwMode="gray">
          <a:xfrm>
            <a:off x="7322816" y="3402263"/>
            <a:ext cx="3745234" cy="1024955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EXTRAPOLATE needed #return-</a:t>
            </a:r>
            <a:r>
              <a:rPr lang="en-US" sz="2400" dirty="0" err="1" smtClean="0">
                <a:solidFill>
                  <a:srgbClr val="C00000"/>
                </a:solidFill>
                <a:latin typeface="Bebas Neue" panose="020B0506020202020201" pitchFamily="34" charset="0"/>
              </a:rPr>
              <a:t>maschines</a:t>
            </a: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 per TRIP END POINT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506020202020201" pitchFamily="34" charset="0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1" name="Textfeld 40"/>
          <p:cNvSpPr txBox="1"/>
          <p:nvPr/>
        </p:nvSpPr>
        <p:spPr bwMode="gray">
          <a:xfrm>
            <a:off x="7329884" y="4676386"/>
            <a:ext cx="3745234" cy="66485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MAP SHOPS FOR MANUAL RETURN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506020202020201" pitchFamily="34" charset="0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2" name="Textfeld 41"/>
          <p:cNvSpPr txBox="1"/>
          <p:nvPr/>
        </p:nvSpPr>
        <p:spPr bwMode="gray">
          <a:xfrm>
            <a:off x="7322815" y="1394293"/>
            <a:ext cx="4011475" cy="419661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230 Train Stations in Switzerland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959037" y="5103091"/>
            <a:ext cx="4917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smtClean="0">
                <a:solidFill>
                  <a:schemeClr val="bg1"/>
                </a:solidFill>
              </a:rPr>
              <a:t>©Swisscom open </a:t>
            </a:r>
            <a:r>
              <a:rPr lang="de-DE" sz="1100" dirty="0" err="1" smtClean="0">
                <a:solidFill>
                  <a:schemeClr val="bg1"/>
                </a:solidFill>
              </a:rPr>
              <a:t>data</a:t>
            </a:r>
            <a:r>
              <a:rPr lang="de-DE" sz="1100" dirty="0" smtClean="0">
                <a:solidFill>
                  <a:schemeClr val="bg1"/>
                </a:solidFill>
              </a:rPr>
              <a:t> - mobile </a:t>
            </a:r>
            <a:r>
              <a:rPr lang="de-DE" sz="1100" dirty="0" err="1" smtClean="0">
                <a:solidFill>
                  <a:schemeClr val="bg1"/>
                </a:solidFill>
              </a:rPr>
              <a:t>cell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data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public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transport</a:t>
            </a:r>
            <a:endParaRPr lang="de-DE" sz="1100" dirty="0" smtClean="0">
              <a:solidFill>
                <a:schemeClr val="bg1"/>
              </a:solidFill>
            </a:endParaRPr>
          </a:p>
        </p:txBody>
      </p:sp>
      <p:pic>
        <p:nvPicPr>
          <p:cNvPr id="44" name="Grafik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1460968"/>
            <a:ext cx="6496050" cy="3563806"/>
          </a:xfrm>
          <a:prstGeom prst="rect">
            <a:avLst/>
          </a:prstGeom>
        </p:spPr>
      </p:pic>
      <p:pic>
        <p:nvPicPr>
          <p:cNvPr id="45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89" y="3763863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89" y="2914028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89" y="3092815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07" y="3054764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04" y="3248855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56" y="4141700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Grafik 5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4807" y="2573870"/>
            <a:ext cx="487363" cy="480894"/>
          </a:xfrm>
          <a:prstGeom prst="rect">
            <a:avLst/>
          </a:prstGeom>
        </p:spPr>
      </p:pic>
      <p:pic>
        <p:nvPicPr>
          <p:cNvPr id="52" name="Grafik 51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2587" y="3092815"/>
            <a:ext cx="487363" cy="480894"/>
          </a:xfrm>
          <a:prstGeom prst="rect">
            <a:avLst/>
          </a:prstGeom>
        </p:spPr>
      </p:pic>
      <p:pic>
        <p:nvPicPr>
          <p:cNvPr id="53" name="Grafik 52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6453" y="3148282"/>
            <a:ext cx="487363" cy="480894"/>
          </a:xfrm>
          <a:prstGeom prst="rect">
            <a:avLst/>
          </a:prstGeom>
        </p:spPr>
      </p:pic>
      <p:pic>
        <p:nvPicPr>
          <p:cNvPr id="54" name="Grafik 5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1466" y="3880990"/>
            <a:ext cx="487363" cy="48089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6979" y="3523416"/>
            <a:ext cx="487363" cy="480894"/>
          </a:xfrm>
          <a:prstGeom prst="rect">
            <a:avLst/>
          </a:prstGeom>
        </p:spPr>
      </p:pic>
      <p:pic>
        <p:nvPicPr>
          <p:cNvPr id="56" name="Grafik 5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5205" y="2857479"/>
            <a:ext cx="487363" cy="480894"/>
          </a:xfrm>
          <a:prstGeom prst="rect">
            <a:avLst/>
          </a:prstGeom>
        </p:spPr>
      </p:pic>
      <p:pic>
        <p:nvPicPr>
          <p:cNvPr id="57" name="Grafik 56"/>
          <p:cNvPicPr>
            <a:picLocks noChangeAspect="1"/>
          </p:cNvPicPr>
          <p:nvPr/>
        </p:nvPicPr>
        <p:blipFill>
          <a:blip r:embed="rId9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4807" y="3498929"/>
            <a:ext cx="358776" cy="358776"/>
          </a:xfrm>
          <a:prstGeom prst="rect">
            <a:avLst/>
          </a:prstGeom>
        </p:spPr>
      </p:pic>
      <p:pic>
        <p:nvPicPr>
          <p:cNvPr id="58" name="Grafik 57"/>
          <p:cNvPicPr>
            <a:picLocks noChangeAspect="1"/>
          </p:cNvPicPr>
          <p:nvPr/>
        </p:nvPicPr>
        <p:blipFill>
          <a:blip r:embed="rId9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9492" y="3021809"/>
            <a:ext cx="358776" cy="358776"/>
          </a:xfrm>
          <a:prstGeom prst="rect">
            <a:avLst/>
          </a:prstGeom>
        </p:spPr>
      </p:pic>
      <p:pic>
        <p:nvPicPr>
          <p:cNvPr id="59" name="Grafik 58"/>
          <p:cNvPicPr>
            <a:picLocks noChangeAspect="1"/>
          </p:cNvPicPr>
          <p:nvPr/>
        </p:nvPicPr>
        <p:blipFill>
          <a:blip r:embed="rId9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5759" y="2874775"/>
            <a:ext cx="358776" cy="358776"/>
          </a:xfrm>
          <a:prstGeom prst="rect">
            <a:avLst/>
          </a:prstGeom>
        </p:spPr>
      </p:pic>
      <p:pic>
        <p:nvPicPr>
          <p:cNvPr id="60" name="Grafik 59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251" y="4336526"/>
            <a:ext cx="368301" cy="368301"/>
          </a:xfrm>
          <a:prstGeom prst="rect">
            <a:avLst/>
          </a:prstGeom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7318" y="2964131"/>
            <a:ext cx="368301" cy="368301"/>
          </a:xfrm>
          <a:prstGeom prst="rect">
            <a:avLst/>
          </a:prstGeom>
        </p:spPr>
      </p:pic>
      <p:pic>
        <p:nvPicPr>
          <p:cNvPr id="62" name="Grafik 61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3676" y="4120957"/>
            <a:ext cx="368301" cy="368301"/>
          </a:xfrm>
          <a:prstGeom prst="rect">
            <a:avLst/>
          </a:prstGeom>
        </p:spPr>
      </p:pic>
      <p:pic>
        <p:nvPicPr>
          <p:cNvPr id="63" name="Grafik 62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2587" y="2214653"/>
            <a:ext cx="368301" cy="3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5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3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8" name="Objekt 7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feld 8"/>
          <p:cNvSpPr txBox="1"/>
          <p:nvPr/>
        </p:nvSpPr>
        <p:spPr bwMode="gray">
          <a:xfrm>
            <a:off x="8886825" y="5672124"/>
            <a:ext cx="2465264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#WHERE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9" name="Textfeld 38"/>
          <p:cNvSpPr txBox="1"/>
          <p:nvPr/>
        </p:nvSpPr>
        <p:spPr bwMode="gray">
          <a:xfrm>
            <a:off x="7322814" y="2230230"/>
            <a:ext cx="4011475" cy="7520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Modelling trips with mobile cell data from Swisscom Open Source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0" name="Textfeld 39"/>
          <p:cNvSpPr txBox="1"/>
          <p:nvPr/>
        </p:nvSpPr>
        <p:spPr bwMode="gray">
          <a:xfrm>
            <a:off x="7322816" y="3402263"/>
            <a:ext cx="3745234" cy="1024955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EXTRAPOLATE needed #return-</a:t>
            </a:r>
            <a:r>
              <a:rPr lang="en-US" sz="2400" dirty="0" err="1" smtClean="0">
                <a:solidFill>
                  <a:srgbClr val="C00000"/>
                </a:solidFill>
                <a:latin typeface="Bebas Neue" panose="020B0506020202020201" pitchFamily="34" charset="0"/>
              </a:rPr>
              <a:t>maschines</a:t>
            </a: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 per TRIP END POINT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506020202020201" pitchFamily="34" charset="0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1" name="Textfeld 40"/>
          <p:cNvSpPr txBox="1"/>
          <p:nvPr/>
        </p:nvSpPr>
        <p:spPr bwMode="gray">
          <a:xfrm>
            <a:off x="7329884" y="4676386"/>
            <a:ext cx="3745234" cy="664856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MAP SHOPS FOR MANUAL RETURN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Bebas Neue" panose="020B0506020202020201" pitchFamily="34" charset="0"/>
            </a:endParaRPr>
          </a:p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42" name="Textfeld 41"/>
          <p:cNvSpPr txBox="1"/>
          <p:nvPr/>
        </p:nvSpPr>
        <p:spPr bwMode="gray">
          <a:xfrm>
            <a:off x="7322815" y="1394293"/>
            <a:ext cx="4011475" cy="419661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C00000"/>
                </a:solidFill>
                <a:latin typeface="Bebas Neue" panose="020B0506020202020201" pitchFamily="34" charset="0"/>
              </a:rPr>
              <a:t> 230 Train Stations in Switzerland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8" name="Textfeld 57"/>
          <p:cNvSpPr txBox="1"/>
          <p:nvPr/>
        </p:nvSpPr>
        <p:spPr>
          <a:xfrm>
            <a:off x="1959037" y="5103091"/>
            <a:ext cx="4917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 smtClean="0">
                <a:solidFill>
                  <a:schemeClr val="bg1"/>
                </a:solidFill>
              </a:rPr>
              <a:t>©Swisscom open </a:t>
            </a:r>
            <a:r>
              <a:rPr lang="de-DE" sz="1100" dirty="0" err="1" smtClean="0">
                <a:solidFill>
                  <a:schemeClr val="bg1"/>
                </a:solidFill>
              </a:rPr>
              <a:t>data</a:t>
            </a:r>
            <a:r>
              <a:rPr lang="de-DE" sz="1100" dirty="0" smtClean="0">
                <a:solidFill>
                  <a:schemeClr val="bg1"/>
                </a:solidFill>
              </a:rPr>
              <a:t> - mobile </a:t>
            </a:r>
            <a:r>
              <a:rPr lang="de-DE" sz="1100" dirty="0" err="1" smtClean="0">
                <a:solidFill>
                  <a:schemeClr val="bg1"/>
                </a:solidFill>
              </a:rPr>
              <a:t>cell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data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public</a:t>
            </a:r>
            <a:r>
              <a:rPr lang="de-DE" sz="1100" dirty="0" smtClean="0">
                <a:solidFill>
                  <a:schemeClr val="bg1"/>
                </a:solidFill>
              </a:rPr>
              <a:t> </a:t>
            </a:r>
            <a:r>
              <a:rPr lang="de-DE" sz="1100" dirty="0" err="1" smtClean="0">
                <a:solidFill>
                  <a:schemeClr val="bg1"/>
                </a:solidFill>
              </a:rPr>
              <a:t>transport</a:t>
            </a:r>
            <a:endParaRPr lang="de-DE" sz="1100" dirty="0" smtClean="0">
              <a:solidFill>
                <a:schemeClr val="bg1"/>
              </a:solidFill>
            </a:endParaRPr>
          </a:p>
        </p:txBody>
      </p:sp>
      <p:pic>
        <p:nvPicPr>
          <p:cNvPr id="59" name="Grafik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6" y="1460968"/>
            <a:ext cx="6496050" cy="3563806"/>
          </a:xfrm>
          <a:prstGeom prst="rect">
            <a:avLst/>
          </a:prstGeom>
        </p:spPr>
      </p:pic>
      <p:pic>
        <p:nvPicPr>
          <p:cNvPr id="60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689" y="3763863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89" y="2914028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389" y="3092815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807" y="3054764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504" y="3248855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Bildergebnis fÃ¼r avec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456" y="4141700"/>
            <a:ext cx="918192" cy="35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Grafik 6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4807" y="2573870"/>
            <a:ext cx="487363" cy="480894"/>
          </a:xfrm>
          <a:prstGeom prst="rect">
            <a:avLst/>
          </a:prstGeom>
        </p:spPr>
      </p:pic>
      <p:pic>
        <p:nvPicPr>
          <p:cNvPr id="67" name="Grafik 6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2587" y="3092815"/>
            <a:ext cx="487363" cy="480894"/>
          </a:xfrm>
          <a:prstGeom prst="rect">
            <a:avLst/>
          </a:prstGeom>
        </p:spPr>
      </p:pic>
      <p:pic>
        <p:nvPicPr>
          <p:cNvPr id="68" name="Grafik 6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6453" y="3148282"/>
            <a:ext cx="487363" cy="480894"/>
          </a:xfrm>
          <a:prstGeom prst="rect">
            <a:avLst/>
          </a:prstGeom>
        </p:spPr>
      </p:pic>
      <p:pic>
        <p:nvPicPr>
          <p:cNvPr id="69" name="Grafik 68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1466" y="3880990"/>
            <a:ext cx="487363" cy="480894"/>
          </a:xfrm>
          <a:prstGeom prst="rect">
            <a:avLst/>
          </a:prstGeom>
        </p:spPr>
      </p:pic>
      <p:pic>
        <p:nvPicPr>
          <p:cNvPr id="70" name="Grafik 6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6979" y="3523416"/>
            <a:ext cx="487363" cy="480894"/>
          </a:xfrm>
          <a:prstGeom prst="rect">
            <a:avLst/>
          </a:prstGeom>
        </p:spPr>
      </p:pic>
      <p:pic>
        <p:nvPicPr>
          <p:cNvPr id="71" name="Grafik 7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05205" y="2857479"/>
            <a:ext cx="487363" cy="480894"/>
          </a:xfrm>
          <a:prstGeom prst="rect">
            <a:avLst/>
          </a:prstGeom>
        </p:spPr>
      </p:pic>
      <p:pic>
        <p:nvPicPr>
          <p:cNvPr id="72" name="Grafik 71"/>
          <p:cNvPicPr>
            <a:picLocks noChangeAspect="1"/>
          </p:cNvPicPr>
          <p:nvPr/>
        </p:nvPicPr>
        <p:blipFill>
          <a:blip r:embed="rId9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4807" y="3498929"/>
            <a:ext cx="358776" cy="358776"/>
          </a:xfrm>
          <a:prstGeom prst="rect">
            <a:avLst/>
          </a:prstGeom>
        </p:spPr>
      </p:pic>
      <p:pic>
        <p:nvPicPr>
          <p:cNvPr id="73" name="Grafik 72"/>
          <p:cNvPicPr>
            <a:picLocks noChangeAspect="1"/>
          </p:cNvPicPr>
          <p:nvPr/>
        </p:nvPicPr>
        <p:blipFill>
          <a:blip r:embed="rId9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9492" y="3021809"/>
            <a:ext cx="358776" cy="358776"/>
          </a:xfrm>
          <a:prstGeom prst="rect">
            <a:avLst/>
          </a:prstGeom>
        </p:spPr>
      </p:pic>
      <p:pic>
        <p:nvPicPr>
          <p:cNvPr id="74" name="Grafik 73"/>
          <p:cNvPicPr>
            <a:picLocks noChangeAspect="1"/>
          </p:cNvPicPr>
          <p:nvPr/>
        </p:nvPicPr>
        <p:blipFill>
          <a:blip r:embed="rId9">
            <a:clrChange>
              <a:clrFrom>
                <a:srgbClr val="FCFEFB"/>
              </a:clrFrom>
              <a:clrTo>
                <a:srgbClr val="FCFE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5759" y="2874775"/>
            <a:ext cx="358776" cy="358776"/>
          </a:xfrm>
          <a:prstGeom prst="rect">
            <a:avLst/>
          </a:prstGeom>
        </p:spPr>
      </p:pic>
      <p:pic>
        <p:nvPicPr>
          <p:cNvPr id="75" name="Grafik 74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3251" y="4336526"/>
            <a:ext cx="368301" cy="368301"/>
          </a:xfrm>
          <a:prstGeom prst="rect">
            <a:avLst/>
          </a:prstGeom>
        </p:spPr>
      </p:pic>
      <p:pic>
        <p:nvPicPr>
          <p:cNvPr id="76" name="Grafik 7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7318" y="2964131"/>
            <a:ext cx="368301" cy="368301"/>
          </a:xfrm>
          <a:prstGeom prst="rect">
            <a:avLst/>
          </a:prstGeom>
        </p:spPr>
      </p:pic>
      <p:pic>
        <p:nvPicPr>
          <p:cNvPr id="77" name="Grafik 7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93676" y="4120957"/>
            <a:ext cx="368301" cy="368301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2587" y="2214653"/>
            <a:ext cx="368301" cy="368301"/>
          </a:xfrm>
          <a:prstGeom prst="rect">
            <a:avLst/>
          </a:prstGeom>
        </p:spPr>
      </p:pic>
      <p:sp>
        <p:nvSpPr>
          <p:cNvPr id="79" name="Rechteck 78"/>
          <p:cNvSpPr/>
          <p:nvPr/>
        </p:nvSpPr>
        <p:spPr bwMode="gray">
          <a:xfrm>
            <a:off x="0" y="-22380"/>
            <a:ext cx="11518899" cy="6523420"/>
          </a:xfrm>
          <a:prstGeom prst="rect">
            <a:avLst/>
          </a:prstGeom>
          <a:solidFill>
            <a:srgbClr val="000000">
              <a:alpha val="72000"/>
            </a:srgbClr>
          </a:solidFill>
        </p:spPr>
        <p:txBody>
          <a:bodyPr wrap="square" lIns="680526" tIns="0" bIns="170132" anchor="ctr" anchorCtr="0">
            <a:noAutofit/>
          </a:bodyPr>
          <a:lstStyle/>
          <a:p>
            <a:endParaRPr lang="en-US" sz="3781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80" name="Textfeld 79"/>
          <p:cNvSpPr txBox="1"/>
          <p:nvPr/>
        </p:nvSpPr>
        <p:spPr bwMode="gray">
          <a:xfrm>
            <a:off x="0" y="2568724"/>
            <a:ext cx="11522075" cy="1084458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ctr" defTabSz="757755">
              <a:lnSpc>
                <a:spcPct val="90000"/>
              </a:lnSpc>
              <a:spcAft>
                <a:spcPts val="378"/>
              </a:spcAft>
            </a:pPr>
            <a:r>
              <a:rPr lang="en-US" sz="7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#DROP BINS = 723  </a:t>
            </a:r>
            <a:endParaRPr lang="en-US" sz="48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3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9914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7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6"/>
          <a:stretch/>
        </p:blipFill>
        <p:spPr>
          <a:xfrm>
            <a:off x="1" y="13120"/>
            <a:ext cx="1028700" cy="166003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94" y="7951"/>
            <a:ext cx="936680" cy="166520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78"/>
          <a:stretch/>
        </p:blipFill>
        <p:spPr>
          <a:xfrm>
            <a:off x="3075364" y="3176"/>
            <a:ext cx="1068011" cy="1683522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665" y="1712072"/>
            <a:ext cx="1281400" cy="170853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40"/>
          <a:stretch/>
        </p:blipFill>
        <p:spPr>
          <a:xfrm>
            <a:off x="5203864" y="0"/>
            <a:ext cx="1417913" cy="171206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0" r="24109"/>
          <a:stretch/>
        </p:blipFill>
        <p:spPr>
          <a:xfrm rot="10800000">
            <a:off x="6206725" y="0"/>
            <a:ext cx="1308499" cy="171206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7"/>
          <a:stretch/>
        </p:blipFill>
        <p:spPr>
          <a:xfrm rot="5400000">
            <a:off x="7192336" y="364885"/>
            <a:ext cx="1717699" cy="976672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t="25960" r="45986"/>
          <a:stretch/>
        </p:blipFill>
        <p:spPr>
          <a:xfrm>
            <a:off x="8552219" y="13121"/>
            <a:ext cx="1120470" cy="16989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94" t="28833" r="9364"/>
          <a:stretch/>
        </p:blipFill>
        <p:spPr>
          <a:xfrm>
            <a:off x="9685386" y="13121"/>
            <a:ext cx="937127" cy="169895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7" name="Grafik 1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3" t="11221" r="16997"/>
          <a:stretch/>
        </p:blipFill>
        <p:spPr>
          <a:xfrm>
            <a:off x="10661425" y="-5630"/>
            <a:ext cx="818416" cy="17177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" y="1704974"/>
            <a:ext cx="1296102" cy="170985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89"/>
          <a:stretch/>
        </p:blipFill>
        <p:spPr>
          <a:xfrm>
            <a:off x="4199758" y="-5631"/>
            <a:ext cx="953267" cy="171769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62" y="1712072"/>
            <a:ext cx="1281834" cy="1706268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96" y="1741255"/>
            <a:ext cx="941388" cy="16735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526" y="1741255"/>
            <a:ext cx="940930" cy="16735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49" y="1712073"/>
            <a:ext cx="1314179" cy="17074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8" y="1747574"/>
            <a:ext cx="939806" cy="1670766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471" y="1712072"/>
            <a:ext cx="1234083" cy="17074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18" y="1712073"/>
            <a:ext cx="1039813" cy="1707404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1" name="Grafik 3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07" y="1741255"/>
            <a:ext cx="961068" cy="167896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2" name="Grafik 31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36"/>
          <a:stretch/>
        </p:blipFill>
        <p:spPr>
          <a:xfrm>
            <a:off x="9711602" y="1724024"/>
            <a:ext cx="908774" cy="169480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33" name="Textfeld 32"/>
          <p:cNvSpPr txBox="1"/>
          <p:nvPr/>
        </p:nvSpPr>
        <p:spPr bwMode="gray">
          <a:xfrm>
            <a:off x="2288802" y="4205274"/>
            <a:ext cx="6250720" cy="1001358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marL="0" marR="0" lvl="0" indent="0" algn="ctr" defTabSz="7577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7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B4B4B">
                    <a:lumMod val="40000"/>
                    <a:lumOff val="60000"/>
                  </a:srgbClr>
                </a:solidFill>
                <a:effectLst/>
                <a:uLnTx/>
                <a:uFillTx/>
                <a:latin typeface="Bebas Neue" panose="020B0506020202020201" pitchFamily="34" charset="0"/>
                <a:ea typeface="+mn-ea"/>
                <a:cs typeface="+mn-cs"/>
              </a:rPr>
              <a:t>#MONEY = 5 CHF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4B4B4B">
                  <a:lumMod val="40000"/>
                  <a:lumOff val="60000"/>
                </a:srgbClr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34" name="Grafik 3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6" y="-5629"/>
            <a:ext cx="968880" cy="168202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4069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78296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1" name="think-cell Folie" r:id="rId4" imgW="473" imgH="473" progId="TCLayout.ActiveDocument.1">
                  <p:embed/>
                </p:oleObj>
              </mc:Choice>
              <mc:Fallback>
                <p:oleObj name="think-cell Foli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87" y="1526381"/>
            <a:ext cx="3335338" cy="333533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 bwMode="gray">
          <a:xfrm>
            <a:off x="8886825" y="5672124"/>
            <a:ext cx="2465264" cy="835159"/>
          </a:xfrm>
          <a:prstGeom prst="rect">
            <a:avLst/>
          </a:prstGeom>
          <a:noFill/>
        </p:spPr>
        <p:txBody>
          <a:bodyPr wrap="square" lIns="86418" tIns="43209" rIns="86418" bIns="43209" rtlCol="0">
            <a:spAutoFit/>
          </a:bodyPr>
          <a:lstStyle/>
          <a:p>
            <a:pPr algn="r" defTabSz="757755">
              <a:lnSpc>
                <a:spcPct val="90000"/>
              </a:lnSpc>
              <a:spcAft>
                <a:spcPts val="378"/>
              </a:spcAft>
            </a:pPr>
            <a:r>
              <a:rPr lang="en-US" sz="5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Bebas Neue" panose="020B0506020202020201" pitchFamily="34" charset="0"/>
              </a:rPr>
              <a:t>#TRY</a:t>
            </a:r>
            <a:endParaRPr lang="en-US" sz="3600" dirty="0">
              <a:solidFill>
                <a:schemeClr val="accent5">
                  <a:lumMod val="40000"/>
                  <a:lumOff val="60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3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215"/>
  <p:tag name="ARTICULATE_PROJECT_OPEN" val="0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kKrBkRZWTT9_bgxtDS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kKrBkRZWTT9_bgxtDS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kTlYK4Q4qA4LkTllhhM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kKrBkRZWTT9_bgxtDS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kKrBkRZWTT9_bgxtDS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kKrBkRZWTT9_bgxtDS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qkTlYK4Q4qA4LkTllhhMw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JkKrBkRZWTT9_bgxtDS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hartpool_16_9">
  <a:themeElements>
    <a:clrScheme name="DEC">
      <a:dk1>
        <a:srgbClr val="0D1D4E"/>
      </a:dk1>
      <a:lt1>
        <a:srgbClr val="FFFFFF"/>
      </a:lt1>
      <a:dk2>
        <a:srgbClr val="343434"/>
      </a:dk2>
      <a:lt2>
        <a:srgbClr val="D0D0D0"/>
      </a:lt2>
      <a:accent1>
        <a:srgbClr val="1BADA2"/>
      </a:accent1>
      <a:accent2>
        <a:srgbClr val="1063AD"/>
      </a:accent2>
      <a:accent3>
        <a:srgbClr val="53BAF2"/>
      </a:accent3>
      <a:accent4>
        <a:srgbClr val="7A95E8"/>
      </a:accent4>
      <a:accent5>
        <a:srgbClr val="4B4B4B"/>
      </a:accent5>
      <a:accent6>
        <a:srgbClr val="122A71"/>
      </a:accent6>
      <a:hlink>
        <a:srgbClr val="FFC000"/>
      </a:hlink>
      <a:folHlink>
        <a:srgbClr val="FFFF00"/>
      </a:folHlink>
    </a:clrScheme>
    <a:fontScheme name="Det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5"/>
            </a:solidFill>
          </a:defRPr>
        </a:defPPr>
      </a:lstStyle>
    </a:txDef>
  </a:objectDefaults>
  <a:extraClrSchemeLst/>
  <a:custClrLst>
    <a:custClr name="Gelb Hell">
      <a:srgbClr val="FFDE5D"/>
    </a:custClr>
    <a:custClr name="Gelb Dunkel">
      <a:srgbClr val="DBAD39"/>
    </a:custClr>
    <a:custClr name="Orange Hell">
      <a:srgbClr val="FFB356"/>
    </a:custClr>
    <a:custClr name="Orange Dunkel">
      <a:srgbClr val="D48936"/>
    </a:custClr>
    <a:custClr name="Hellblau Hell">
      <a:srgbClr val="7ECBF5"/>
    </a:custClr>
    <a:custClr name="Hellblau Dunkel">
      <a:srgbClr val="317CB3"/>
    </a:custClr>
    <a:custClr name="Dunkelblau Hell">
      <a:srgbClr val="529AD6"/>
    </a:custClr>
    <a:custClr name="Dunkelblau Dunkel">
      <a:srgbClr val="235482"/>
    </a:custClr>
    <a:custClr name="Petrol Hell">
      <a:srgbClr val="65C8C0"/>
    </a:custClr>
    <a:custClr name="Petrol Dunkel">
      <a:srgbClr val="218076"/>
    </a:custClr>
    <a:custClr name="Grün Hell">
      <a:srgbClr val="CFD873"/>
    </a:custClr>
    <a:custClr name="Grün Dunkel">
      <a:srgbClr val="889130"/>
    </a:custClr>
    <a:custClr name="Schwarz">
      <a:srgbClr val="000000"/>
    </a:custClr>
    <a:custClr name="Grau 38">
      <a:srgbClr val="262626"/>
    </a:custClr>
    <a:custClr name="Grau 5">
      <a:srgbClr val="4B4B4B"/>
    </a:custClr>
    <a:custClr name="Grau 3">
      <a:srgbClr val="6C6C6C"/>
    </a:custClr>
    <a:custClr name="Grau 2">
      <a:srgbClr val="7C7C7C"/>
    </a:custClr>
    <a:custClr name="Grau 1">
      <a:srgbClr val="A4A4A4"/>
    </a:custClr>
    <a:custClr name="Grau 6">
      <a:srgbClr val="D0D0D0"/>
    </a:custClr>
    <a:custClr name="Grau 230">
      <a:srgbClr val="E6E6E6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Chartpool_16_9.pptx" id="{DCB7B58A-CD07-4DD6-8A6F-E8225DC1D9E0}" vid="{33684C1B-CE0B-471A-B2FA-35B7943794EA}"/>
    </a:ext>
  </a:extLst>
</a:theme>
</file>

<file path=ppt/theme/theme2.xml><?xml version="1.0" encoding="utf-8"?>
<a:theme xmlns:a="http://schemas.openxmlformats.org/drawingml/2006/main" name="1_Chartpool_16_9">
  <a:themeElements>
    <a:clrScheme name="DEC">
      <a:dk1>
        <a:srgbClr val="0D1D4E"/>
      </a:dk1>
      <a:lt1>
        <a:srgbClr val="FFFFFF"/>
      </a:lt1>
      <a:dk2>
        <a:srgbClr val="343434"/>
      </a:dk2>
      <a:lt2>
        <a:srgbClr val="D0D0D0"/>
      </a:lt2>
      <a:accent1>
        <a:srgbClr val="1BADA2"/>
      </a:accent1>
      <a:accent2>
        <a:srgbClr val="1063AD"/>
      </a:accent2>
      <a:accent3>
        <a:srgbClr val="53BAF2"/>
      </a:accent3>
      <a:accent4>
        <a:srgbClr val="7A95E8"/>
      </a:accent4>
      <a:accent5>
        <a:srgbClr val="4B4B4B"/>
      </a:accent5>
      <a:accent6>
        <a:srgbClr val="122A71"/>
      </a:accent6>
      <a:hlink>
        <a:srgbClr val="FFC000"/>
      </a:hlink>
      <a:folHlink>
        <a:srgbClr val="FFFF00"/>
      </a:folHlink>
    </a:clrScheme>
    <a:fontScheme name="Dete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accent5"/>
            </a:solidFill>
          </a:defRPr>
        </a:defPPr>
      </a:lstStyle>
    </a:txDef>
  </a:objectDefaults>
  <a:extraClrSchemeLst/>
  <a:custClrLst>
    <a:custClr name="Gelb Hell">
      <a:srgbClr val="FFDE5D"/>
    </a:custClr>
    <a:custClr name="Gelb Dunkel">
      <a:srgbClr val="DBAD39"/>
    </a:custClr>
    <a:custClr name="Orange Hell">
      <a:srgbClr val="FFB356"/>
    </a:custClr>
    <a:custClr name="Orange Dunkel">
      <a:srgbClr val="D48936"/>
    </a:custClr>
    <a:custClr name="Hellblau Hell">
      <a:srgbClr val="7ECBF5"/>
    </a:custClr>
    <a:custClr name="Hellblau Dunkel">
      <a:srgbClr val="317CB3"/>
    </a:custClr>
    <a:custClr name="Dunkelblau Hell">
      <a:srgbClr val="529AD6"/>
    </a:custClr>
    <a:custClr name="Dunkelblau Dunkel">
      <a:srgbClr val="235482"/>
    </a:custClr>
    <a:custClr name="Petrol Hell">
      <a:srgbClr val="65C8C0"/>
    </a:custClr>
    <a:custClr name="Petrol Dunkel">
      <a:srgbClr val="218076"/>
    </a:custClr>
    <a:custClr name="Grün Hell">
      <a:srgbClr val="CFD873"/>
    </a:custClr>
    <a:custClr name="Grün Dunkel">
      <a:srgbClr val="889130"/>
    </a:custClr>
    <a:custClr name="Schwarz">
      <a:srgbClr val="000000"/>
    </a:custClr>
    <a:custClr name="Grau 38">
      <a:srgbClr val="262626"/>
    </a:custClr>
    <a:custClr name="Grau 5">
      <a:srgbClr val="4B4B4B"/>
    </a:custClr>
    <a:custClr name="Grau 3">
      <a:srgbClr val="6C6C6C"/>
    </a:custClr>
    <a:custClr name="Grau 2">
      <a:srgbClr val="7C7C7C"/>
    </a:custClr>
    <a:custClr name="Grau 1">
      <a:srgbClr val="A4A4A4"/>
    </a:custClr>
    <a:custClr name="Grau 6">
      <a:srgbClr val="D0D0D0"/>
    </a:custClr>
    <a:custClr name="Grau 230">
      <a:srgbClr val="E6E6E6"/>
    </a:custClr>
    <a:custClr name="Grau 4">
      <a:srgbClr val="EDEDED"/>
    </a:custClr>
  </a:custClrLst>
  <a:extLst>
    <a:ext uri="{05A4C25C-085E-4340-85A3-A5531E510DB2}">
      <thm15:themeFamily xmlns:thm15="http://schemas.microsoft.com/office/thememl/2012/main" name="Chartpool_16_9.pptx" id="{DCB7B58A-CD07-4DD6-8A6F-E8225DC1D9E0}" vid="{33684C1B-CE0B-471A-B2FA-35B7943794E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572494DBF511F4B9989C2913649B715" ma:contentTypeVersion="8" ma:contentTypeDescription="Ein neues Dokument erstellen." ma:contentTypeScope="" ma:versionID="650219e1d8f91030dfcc5d96e91c538a">
  <xsd:schema xmlns:xsd="http://www.w3.org/2001/XMLSchema" xmlns:xs="http://www.w3.org/2001/XMLSchema" xmlns:p="http://schemas.microsoft.com/office/2006/metadata/properties" xmlns:ns2="8a1b9019-4334-4057-9ad2-40c5ced3f88d" xmlns:ns3="b8df362e-5e23-4ba2-9d01-68fc6a345949" targetNamespace="http://schemas.microsoft.com/office/2006/metadata/properties" ma:root="true" ma:fieldsID="e75f2c85cb17a4268d09326131ea5d2b" ns2:_="" ns3:_="">
    <xsd:import namespace="8a1b9019-4334-4057-9ad2-40c5ced3f88d"/>
    <xsd:import namespace="b8df362e-5e23-4ba2-9d01-68fc6a3459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1b9019-4334-4057-9ad2-40c5ced3f8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df362e-5e23-4ba2-9d01-68fc6a3459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53F04C-882D-424A-8EA7-1039EA7251B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01E3808-BEC6-4F72-A24E-AAA20A1AC7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1b9019-4334-4057-9ad2-40c5ced3f88d"/>
    <ds:schemaRef ds:uri="b8df362e-5e23-4ba2-9d01-68fc6a3459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AB483E-7503-4C16-84E9-4A1028601EB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469</Words>
  <Application>Microsoft Office PowerPoint</Application>
  <PresentationFormat>Benutzerdefiniert</PresentationFormat>
  <Paragraphs>119</Paragraphs>
  <Slides>12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Segoe Script</vt:lpstr>
      <vt:lpstr>Wingdings</vt:lpstr>
      <vt:lpstr>Chartpool_16_9</vt:lpstr>
      <vt:lpstr>1_Chartpool_16_9</vt:lpstr>
      <vt:lpstr>think-cell Folie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Detecon International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dtc104243</dc:creator>
  <cp:lastModifiedBy>Haas, Alexandra</cp:lastModifiedBy>
  <cp:revision>270</cp:revision>
  <cp:lastPrinted>2016-06-10T11:44:35Z</cp:lastPrinted>
  <dcterms:created xsi:type="dcterms:W3CDTF">2016-07-29T09:20:50Z</dcterms:created>
  <dcterms:modified xsi:type="dcterms:W3CDTF">2019-03-09T21:21:24Z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320EAEFB-FF5B-4D33-8A95-6753C11B132A</vt:lpwstr>
  </property>
  <property fmtid="{D5CDD505-2E9C-101B-9397-08002B2CF9AE}" pid="3" name="ArticulatePath">
    <vt:lpwstr>Detecon_PPT_Template_16-9_EN_05_Slidepool</vt:lpwstr>
  </property>
  <property fmtid="{D5CDD505-2E9C-101B-9397-08002B2CF9AE}" pid="4" name="ContentTypeId">
    <vt:lpwstr>0x010100F572494DBF511F4B9989C2913649B715</vt:lpwstr>
  </property>
</Properties>
</file>